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35.svg" ContentType="image/svg+xml"/>
  <Override PartName="/ppt/media/image37.svg" ContentType="image/svg+xml"/>
  <Override PartName="/ppt/media/image39.svg" ContentType="image/svg+xml"/>
  <Override PartName="/ppt/media/image4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handoutMasterIdLst>
    <p:handoutMasterId r:id="rId25"/>
  </p:handoutMasterIdLst>
  <p:sldIdLst>
    <p:sldId id="346" r:id="rId3"/>
    <p:sldId id="410" r:id="rId4"/>
    <p:sldId id="411" r:id="rId5"/>
    <p:sldId id="485" r:id="rId6"/>
    <p:sldId id="430" r:id="rId7"/>
    <p:sldId id="398" r:id="rId9"/>
    <p:sldId id="416" r:id="rId10"/>
    <p:sldId id="412" r:id="rId11"/>
    <p:sldId id="503" r:id="rId12"/>
    <p:sldId id="463" r:id="rId13"/>
    <p:sldId id="419" r:id="rId14"/>
    <p:sldId id="415" r:id="rId15"/>
    <p:sldId id="487" r:id="rId16"/>
    <p:sldId id="425" r:id="rId17"/>
    <p:sldId id="423" r:id="rId18"/>
    <p:sldId id="504" r:id="rId19"/>
    <p:sldId id="491" r:id="rId20"/>
    <p:sldId id="493" r:id="rId21"/>
    <p:sldId id="470" r:id="rId22"/>
    <p:sldId id="422" r:id="rId23"/>
    <p:sldId id="426" r:id="rId24"/>
  </p:sldIdLst>
  <p:sldSz cx="9144000" cy="5143500" type="screen16x9"/>
  <p:notesSz cx="6858000" cy="9144000"/>
  <p:embeddedFontLst>
    <p:embeddedFont>
      <p:font typeface="思源黑体 CN Normal" panose="020B0400000000000000" charset="-122"/>
      <p:regular r:id="rId30"/>
    </p:embeddedFont>
    <p:embeddedFont>
      <p:font typeface="黑体" panose="02010609060101010101" charset="-122"/>
      <p:regular r:id="rId31"/>
    </p:embeddedFont>
    <p:embeddedFont>
      <p:font typeface="思源黑体 CN Heavy" panose="020B0A00000000000000" charset="-122"/>
      <p:bold r:id="rId32"/>
    </p:embeddedFont>
    <p:embeddedFont>
      <p:font typeface="HarmonyOS Sans SC Medium" panose="00000600000000000000" charset="-122"/>
      <p:regular r:id="rId33"/>
    </p:embeddedFont>
  </p:embeddedFontLst>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90" userDrawn="1">
          <p15:clr>
            <a:srgbClr val="A4A3A4"/>
          </p15:clr>
        </p15:guide>
        <p15:guide id="2" pos="497" userDrawn="1">
          <p15:clr>
            <a:srgbClr val="A4A3A4"/>
          </p15:clr>
        </p15:guide>
        <p15:guide id="4" orient="horz" pos="2786" userDrawn="1">
          <p15:clr>
            <a:srgbClr val="A4A3A4"/>
          </p15:clr>
        </p15:guide>
        <p15:guide id="5" orient="horz" pos="3085" userDrawn="1">
          <p15:clr>
            <a:srgbClr val="A4A3A4"/>
          </p15:clr>
        </p15:guide>
        <p15:guide id="6" pos="0" userDrawn="1">
          <p15:clr>
            <a:srgbClr val="A4A3A4"/>
          </p15:clr>
        </p15:guide>
        <p15:guide id="7" pos="29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223250"/>
    <a:srgbClr val="FFFEFD"/>
    <a:srgbClr val="F4C68C"/>
    <a:srgbClr val="FFFEFC"/>
    <a:srgbClr val="F98543"/>
    <a:srgbClr val="C6AF92"/>
    <a:srgbClr val="F2F2F2"/>
    <a:srgbClr val="FA945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77" autoAdjust="0"/>
    <p:restoredTop sz="94660"/>
  </p:normalViewPr>
  <p:slideViewPr>
    <p:cSldViewPr snapToGrid="0" showGuides="1">
      <p:cViewPr varScale="1">
        <p:scale>
          <a:sx n="114" d="100"/>
          <a:sy n="114" d="100"/>
        </p:scale>
        <p:origin x="878" y="82"/>
      </p:cViewPr>
      <p:guideLst>
        <p:guide pos="290"/>
        <p:guide pos="497"/>
        <p:guide orient="horz" pos="2786"/>
        <p:guide orient="horz" pos="3085"/>
        <p:guide/>
        <p:guide pos="2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52.xml"/><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Normal" panose="020B0400000000000000" charset="-122"/>
              <a:ea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Normal" panose="020B0400000000000000" charset="-122"/>
              </a:rPr>
            </a:fld>
            <a:endParaRPr lang="zh-CN" altLang="en-US">
              <a:latin typeface="思源黑体 CN Normal" panose="020B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Normal" panose="020B0400000000000000" charset="-122"/>
              <a:ea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Normal" panose="020B0400000000000000" charset="-122"/>
              </a:rPr>
            </a:fld>
            <a:endParaRPr lang="zh-CN" altLang="en-US">
              <a:latin typeface="思源黑体 CN Normal" panose="020B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charset="-122"/>
                <a:ea typeface="思源黑体 CN Normal" panose="020B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charset="-122"/>
                <a:ea typeface="思源黑体 CN Normal" panose="020B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charset="-122"/>
                <a:ea typeface="思源黑体 CN Normal" panose="020B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charset="-122"/>
                <a:ea typeface="思源黑体 CN Normal" panose="020B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1pPr>
    <a:lvl2pPr marL="4572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2pPr>
    <a:lvl3pPr marL="9144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3pPr>
    <a:lvl4pPr marL="13716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4pPr>
    <a:lvl5pPr marL="18288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图片占位符 4"/>
          <p:cNvSpPr>
            <a:spLocks noGrp="1"/>
          </p:cNvSpPr>
          <p:nvPr>
            <p:ph type="pic" sz="quarter" idx="10"/>
          </p:nvPr>
        </p:nvSpPr>
        <p:spPr>
          <a:xfrm>
            <a:off x="690588" y="1181151"/>
            <a:ext cx="1391446" cy="1390599"/>
          </a:xfrm>
          <a:prstGeom prst="roundRect">
            <a:avLst>
              <a:gd name="adj" fmla="val 50000"/>
            </a:avLst>
          </a:prstGeom>
        </p:spPr>
        <p:txBody>
          <a:bodyPr/>
          <a:lstStyle/>
          <a:p>
            <a:endParaRPr lang="zh-CN" altLang="en-US"/>
          </a:p>
        </p:txBody>
      </p:sp>
      <p:sp>
        <p:nvSpPr>
          <p:cNvPr id="3" name="图片占位符 4"/>
          <p:cNvSpPr>
            <a:spLocks noGrp="1"/>
          </p:cNvSpPr>
          <p:nvPr>
            <p:ph type="pic" sz="quarter" idx="11"/>
          </p:nvPr>
        </p:nvSpPr>
        <p:spPr>
          <a:xfrm>
            <a:off x="2814745" y="1181151"/>
            <a:ext cx="1391446" cy="1390599"/>
          </a:xfrm>
          <a:prstGeom prst="roundRect">
            <a:avLst>
              <a:gd name="adj" fmla="val 50000"/>
            </a:avLst>
          </a:prstGeom>
        </p:spPr>
        <p:txBody>
          <a:bodyPr/>
          <a:lstStyle/>
          <a:p>
            <a:endParaRPr lang="zh-CN" altLang="en-US"/>
          </a:p>
        </p:txBody>
      </p:sp>
      <p:sp>
        <p:nvSpPr>
          <p:cNvPr id="4" name="图片占位符 4"/>
          <p:cNvSpPr>
            <a:spLocks noGrp="1"/>
          </p:cNvSpPr>
          <p:nvPr>
            <p:ph type="pic" sz="quarter" idx="12"/>
          </p:nvPr>
        </p:nvSpPr>
        <p:spPr>
          <a:xfrm>
            <a:off x="4938902" y="1181151"/>
            <a:ext cx="1391446" cy="1390599"/>
          </a:xfrm>
          <a:prstGeom prst="roundRect">
            <a:avLst>
              <a:gd name="adj" fmla="val 50000"/>
            </a:avLst>
          </a:prstGeom>
        </p:spPr>
        <p:txBody>
          <a:bodyPr/>
          <a:lstStyle/>
          <a:p>
            <a:endParaRPr lang="zh-CN" altLang="en-US"/>
          </a:p>
        </p:txBody>
      </p:sp>
      <p:sp>
        <p:nvSpPr>
          <p:cNvPr id="5" name="图片占位符 4"/>
          <p:cNvSpPr>
            <a:spLocks noGrp="1"/>
          </p:cNvSpPr>
          <p:nvPr>
            <p:ph type="pic" sz="quarter" idx="13"/>
          </p:nvPr>
        </p:nvSpPr>
        <p:spPr>
          <a:xfrm>
            <a:off x="7063058" y="1181151"/>
            <a:ext cx="1391446" cy="1390599"/>
          </a:xfrm>
          <a:prstGeom prst="roundRect">
            <a:avLst>
              <a:gd name="adj" fmla="val 50000"/>
            </a:avLst>
          </a:prstGeom>
        </p:spPr>
        <p:txBody>
          <a:bodyPr/>
          <a:lstStyle/>
          <a:p>
            <a:endParaRPr lang="zh-CN" altLang="en-US"/>
          </a:p>
        </p:txBody>
      </p:sp>
      <p:sp>
        <p:nvSpPr>
          <p:cNvPr id="6" name="矩形: 圆角 5"/>
          <p:cNvSpPr/>
          <p:nvPr userDrawn="1"/>
        </p:nvSpPr>
        <p:spPr>
          <a:xfrm>
            <a:off x="437606"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2549434"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userDrawn="1"/>
        </p:nvSpPr>
        <p:spPr>
          <a:xfrm>
            <a:off x="4661262"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6773091"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图片占位符 4"/>
          <p:cNvSpPr>
            <a:spLocks noGrp="1"/>
          </p:cNvSpPr>
          <p:nvPr>
            <p:ph type="pic" sz="quarter" idx="10"/>
          </p:nvPr>
        </p:nvSpPr>
        <p:spPr>
          <a:xfrm>
            <a:off x="228600" y="3046768"/>
            <a:ext cx="1752325" cy="1371028"/>
          </a:xfrm>
          <a:prstGeom prst="roundRect">
            <a:avLst>
              <a:gd name="adj" fmla="val 4027"/>
            </a:avLst>
          </a:prstGeom>
        </p:spPr>
        <p:txBody>
          <a:bodyPr/>
          <a:lstStyle/>
          <a:p>
            <a:endParaRPr lang="zh-CN" altLang="en-US"/>
          </a:p>
        </p:txBody>
      </p:sp>
      <p:sp>
        <p:nvSpPr>
          <p:cNvPr id="3" name="图片占位符 4"/>
          <p:cNvSpPr>
            <a:spLocks noGrp="1"/>
          </p:cNvSpPr>
          <p:nvPr>
            <p:ph type="pic" sz="quarter" idx="11"/>
          </p:nvPr>
        </p:nvSpPr>
        <p:spPr>
          <a:xfrm>
            <a:off x="2405286" y="3046768"/>
            <a:ext cx="1752325" cy="1371028"/>
          </a:xfrm>
          <a:prstGeom prst="roundRect">
            <a:avLst>
              <a:gd name="adj" fmla="val 4027"/>
            </a:avLst>
          </a:prstGeom>
        </p:spPr>
        <p:txBody>
          <a:bodyPr/>
          <a:lstStyle/>
          <a:p>
            <a:endParaRPr lang="zh-CN" altLang="en-US"/>
          </a:p>
        </p:txBody>
      </p:sp>
      <p:sp>
        <p:nvSpPr>
          <p:cNvPr id="4" name="图片占位符 4"/>
          <p:cNvSpPr>
            <a:spLocks noGrp="1"/>
          </p:cNvSpPr>
          <p:nvPr>
            <p:ph type="pic" sz="quarter" idx="13"/>
          </p:nvPr>
        </p:nvSpPr>
        <p:spPr>
          <a:xfrm>
            <a:off x="7163075" y="3062399"/>
            <a:ext cx="1752325" cy="1371028"/>
          </a:xfrm>
          <a:prstGeom prst="roundRect">
            <a:avLst>
              <a:gd name="adj" fmla="val 4027"/>
            </a:avLst>
          </a:prstGeom>
        </p:spPr>
        <p:txBody>
          <a:bodyPr/>
          <a:lstStyle/>
          <a:p>
            <a:endParaRPr lang="zh-CN" altLang="en-US"/>
          </a:p>
        </p:txBody>
      </p:sp>
      <p:sp>
        <p:nvSpPr>
          <p:cNvPr id="5" name="图片占位符 4"/>
          <p:cNvSpPr>
            <a:spLocks noGrp="1"/>
          </p:cNvSpPr>
          <p:nvPr>
            <p:ph type="pic" sz="quarter" idx="12"/>
          </p:nvPr>
        </p:nvSpPr>
        <p:spPr>
          <a:xfrm>
            <a:off x="4572000" y="2704026"/>
            <a:ext cx="2156741" cy="2121974"/>
          </a:xfrm>
          <a:prstGeom prst="roundRect">
            <a:avLst>
              <a:gd name="adj" fmla="val 4027"/>
            </a:avLst>
          </a:prstGeo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22000" y="297000"/>
            <a:ext cx="8100000" cy="540000"/>
          </a:xfrm>
        </p:spPr>
        <p:txBody>
          <a:bodyPr wrap="square">
            <a:normAutofit/>
          </a:bodyPr>
          <a:lstStyle>
            <a:lvl1pPr algn="ctr">
              <a:defRPr sz="2400">
                <a:solidFill>
                  <a:schemeClr val="tx1"/>
                </a:solidFill>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4C68C">
                <a:alpha val="11000"/>
              </a:srgbClr>
            </a:gs>
            <a:gs pos="100000">
              <a:schemeClr val="accent1">
                <a:lumMod val="30000"/>
                <a:lumOff val="70000"/>
                <a:alpha val="0"/>
              </a:schemeClr>
            </a:gs>
          </a:gsLst>
          <a:lin ang="135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955F040-ED43-464F-96F2-927121FE6FD0}"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95CE31C-667C-455E-B312-3B73BAEC61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685800" rtl="0" eaLnBrk="1" latinLnBrk="0" hangingPunct="1">
        <a:lnSpc>
          <a:spcPct val="90000"/>
        </a:lnSpc>
        <a:spcBef>
          <a:spcPct val="0"/>
        </a:spcBef>
        <a:buNone/>
        <a:defRPr sz="3300" kern="1200">
          <a:solidFill>
            <a:schemeClr val="tx1"/>
          </a:solidFill>
          <a:latin typeface="思源黑体 CN Normal" panose="020B0400000000000000"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image" Target="../media/image18.jpeg"/><Relationship Id="rId7" Type="http://schemas.openxmlformats.org/officeDocument/2006/relationships/tags" Target="../tags/tag77.xml"/><Relationship Id="rId6" Type="http://schemas.openxmlformats.org/officeDocument/2006/relationships/image" Target="../media/image17.jpeg"/><Relationship Id="rId5" Type="http://schemas.openxmlformats.org/officeDocument/2006/relationships/tags" Target="../tags/tag76.xml"/><Relationship Id="rId4" Type="http://schemas.openxmlformats.org/officeDocument/2006/relationships/image" Target="../media/image16.png"/><Relationship Id="rId3" Type="http://schemas.openxmlformats.org/officeDocument/2006/relationships/tags" Target="../tags/tag75.xml"/><Relationship Id="rId20" Type="http://schemas.openxmlformats.org/officeDocument/2006/relationships/notesSlide" Target="../notesSlides/notesSlide2.xml"/><Relationship Id="rId2" Type="http://schemas.openxmlformats.org/officeDocument/2006/relationships/image" Target="../media/image15.jpeg"/><Relationship Id="rId19" Type="http://schemas.openxmlformats.org/officeDocument/2006/relationships/slideLayout" Target="../slideLayouts/slideLayout6.xml"/><Relationship Id="rId18" Type="http://schemas.openxmlformats.org/officeDocument/2006/relationships/tags" Target="../tags/tag86.xml"/><Relationship Id="rId17" Type="http://schemas.openxmlformats.org/officeDocument/2006/relationships/image" Target="../media/image2.png"/><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image" Target="../media/image27.jpeg"/><Relationship Id="rId7" Type="http://schemas.openxmlformats.org/officeDocument/2006/relationships/tags" Target="../tags/tag90.xml"/><Relationship Id="rId6" Type="http://schemas.openxmlformats.org/officeDocument/2006/relationships/image" Target="../media/image26.jpeg"/><Relationship Id="rId5" Type="http://schemas.openxmlformats.org/officeDocument/2006/relationships/tags" Target="../tags/tag89.xml"/><Relationship Id="rId4" Type="http://schemas.openxmlformats.org/officeDocument/2006/relationships/image" Target="../media/image25.png"/><Relationship Id="rId3" Type="http://schemas.openxmlformats.org/officeDocument/2006/relationships/tags" Target="../tags/tag88.xml"/><Relationship Id="rId2" Type="http://schemas.openxmlformats.org/officeDocument/2006/relationships/image" Target="../media/image24.jpeg"/><Relationship Id="rId12" Type="http://schemas.openxmlformats.org/officeDocument/2006/relationships/slideLayout" Target="../slideLayouts/slideLayout2.xml"/><Relationship Id="rId11" Type="http://schemas.openxmlformats.org/officeDocument/2006/relationships/image" Target="../media/image2.png"/><Relationship Id="rId10" Type="http://schemas.openxmlformats.org/officeDocument/2006/relationships/image" Target="../media/image28.jpeg"/><Relationship Id="rId1" Type="http://schemas.openxmlformats.org/officeDocument/2006/relationships/tags" Target="../tags/tag8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image" Target="../media/image29.png"/><Relationship Id="rId7" Type="http://schemas.openxmlformats.org/officeDocument/2006/relationships/image" Target="../media/image2.png"/><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6" Type="http://schemas.openxmlformats.org/officeDocument/2006/relationships/slideLayout" Target="../slideLayouts/slideLayout6.xml"/><Relationship Id="rId15" Type="http://schemas.openxmlformats.org/officeDocument/2006/relationships/tags" Target="../tags/tag100.xml"/><Relationship Id="rId14" Type="http://schemas.openxmlformats.org/officeDocument/2006/relationships/image" Target="../media/image33.png"/><Relationship Id="rId13" Type="http://schemas.openxmlformats.org/officeDocument/2006/relationships/tags" Target="../tags/tag99.xml"/><Relationship Id="rId12" Type="http://schemas.openxmlformats.org/officeDocument/2006/relationships/tags" Target="../tags/tag98.xml"/><Relationship Id="rId11" Type="http://schemas.openxmlformats.org/officeDocument/2006/relationships/image" Target="../media/image32.jpeg"/><Relationship Id="rId10" Type="http://schemas.openxmlformats.org/officeDocument/2006/relationships/image" Target="../media/image31.png"/><Relationship Id="rId1" Type="http://schemas.openxmlformats.org/officeDocument/2006/relationships/tags" Target="../tags/tag92.xml"/></Relationships>
</file>

<file path=ppt/slides/_rels/slide17.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2" Type="http://schemas.openxmlformats.org/officeDocument/2006/relationships/notesSlide" Target="../notesSlides/notesSlide3.xml"/><Relationship Id="rId31" Type="http://schemas.openxmlformats.org/officeDocument/2006/relationships/slideLayout" Target="../slideLayouts/slideLayout6.xml"/><Relationship Id="rId30" Type="http://schemas.openxmlformats.org/officeDocument/2006/relationships/tags" Target="../tags/tag123.xml"/><Relationship Id="rId3" Type="http://schemas.openxmlformats.org/officeDocument/2006/relationships/tags" Target="../tags/tag103.xml"/><Relationship Id="rId29" Type="http://schemas.openxmlformats.org/officeDocument/2006/relationships/image" Target="../media/image2.png"/><Relationship Id="rId28" Type="http://schemas.openxmlformats.org/officeDocument/2006/relationships/image" Target="../media/image39.svg"/><Relationship Id="rId27" Type="http://schemas.openxmlformats.org/officeDocument/2006/relationships/image" Target="../media/image38.png"/><Relationship Id="rId26" Type="http://schemas.openxmlformats.org/officeDocument/2006/relationships/tags" Target="../tags/tag122.xml"/><Relationship Id="rId25" Type="http://schemas.openxmlformats.org/officeDocument/2006/relationships/image" Target="../media/image37.svg"/><Relationship Id="rId24" Type="http://schemas.openxmlformats.org/officeDocument/2006/relationships/image" Target="../media/image36.png"/><Relationship Id="rId23" Type="http://schemas.openxmlformats.org/officeDocument/2006/relationships/tags" Target="../tags/tag121.xml"/><Relationship Id="rId22" Type="http://schemas.openxmlformats.org/officeDocument/2006/relationships/image" Target="../media/image35.svg"/><Relationship Id="rId21" Type="http://schemas.openxmlformats.org/officeDocument/2006/relationships/image" Target="../media/image34.png"/><Relationship Id="rId20" Type="http://schemas.openxmlformats.org/officeDocument/2006/relationships/tags" Target="../tags/tag120.xml"/><Relationship Id="rId2" Type="http://schemas.openxmlformats.org/officeDocument/2006/relationships/tags" Target="../tags/tag102.xml"/><Relationship Id="rId19" Type="http://schemas.openxmlformats.org/officeDocument/2006/relationships/tags" Target="../tags/tag119.xml"/><Relationship Id="rId18" Type="http://schemas.openxmlformats.org/officeDocument/2006/relationships/tags" Target="../tags/tag118.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18.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1" Type="http://schemas.openxmlformats.org/officeDocument/2006/relationships/slideLayout" Target="../slideLayouts/slideLayout6.xml"/><Relationship Id="rId10" Type="http://schemas.openxmlformats.org/officeDocument/2006/relationships/tags" Target="../tags/tag132.xml"/><Relationship Id="rId1" Type="http://schemas.openxmlformats.org/officeDocument/2006/relationships/tags" Target="../tags/tag124.xml"/></Relationships>
</file>

<file path=ppt/slides/_rels/slide19.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image" Target="../media/image41.png"/><Relationship Id="rId4" Type="http://schemas.openxmlformats.org/officeDocument/2006/relationships/tags" Target="../tags/tag135.xml"/><Relationship Id="rId3" Type="http://schemas.openxmlformats.org/officeDocument/2006/relationships/image" Target="../media/image40.png"/><Relationship Id="rId22" Type="http://schemas.openxmlformats.org/officeDocument/2006/relationships/notesSlide" Target="../notesSlides/notesSlide4.xml"/><Relationship Id="rId21" Type="http://schemas.openxmlformats.org/officeDocument/2006/relationships/slideLayout" Target="../slideLayouts/slideLayout6.xml"/><Relationship Id="rId20" Type="http://schemas.openxmlformats.org/officeDocument/2006/relationships/tags" Target="../tags/tag145.xml"/><Relationship Id="rId2" Type="http://schemas.openxmlformats.org/officeDocument/2006/relationships/tags" Target="../tags/tag134.xml"/><Relationship Id="rId19" Type="http://schemas.openxmlformats.org/officeDocument/2006/relationships/image" Target="../media/image2.png"/><Relationship Id="rId18" Type="http://schemas.openxmlformats.org/officeDocument/2006/relationships/image" Target="../media/image44.svg"/><Relationship Id="rId17" Type="http://schemas.openxmlformats.org/officeDocument/2006/relationships/image" Target="../media/image43.png"/><Relationship Id="rId16" Type="http://schemas.openxmlformats.org/officeDocument/2006/relationships/tags" Target="../tags/tag144.xml"/><Relationship Id="rId15" Type="http://schemas.openxmlformats.org/officeDocument/2006/relationships/tags" Target="../tags/tag143.xml"/><Relationship Id="rId14" Type="http://schemas.openxmlformats.org/officeDocument/2006/relationships/image" Target="../media/image15.jpeg"/><Relationship Id="rId13" Type="http://schemas.openxmlformats.org/officeDocument/2006/relationships/tags" Target="../tags/tag14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tags" Target="../tags/tag133.xml"/></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8" Type="http://schemas.openxmlformats.org/officeDocument/2006/relationships/slideLayout" Target="../slideLayouts/slideLayout1.xml"/><Relationship Id="rId17" Type="http://schemas.openxmlformats.org/officeDocument/2006/relationships/image" Target="../media/image2.png"/><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9" Type="http://schemas.openxmlformats.org/officeDocument/2006/relationships/image" Target="../media/image48.jpeg"/><Relationship Id="rId8" Type="http://schemas.openxmlformats.org/officeDocument/2006/relationships/image" Target="../media/image47.jpeg"/><Relationship Id="rId7" Type="http://schemas.openxmlformats.org/officeDocument/2006/relationships/tags" Target="../tags/tag150.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1" Type="http://schemas.openxmlformats.org/officeDocument/2006/relationships/slideLayout" Target="../slideLayouts/slideLayout2.xml"/><Relationship Id="rId10" Type="http://schemas.openxmlformats.org/officeDocument/2006/relationships/tags" Target="../tags/tag151.xml"/><Relationship Id="rId1" Type="http://schemas.openxmlformats.org/officeDocument/2006/relationships/tags" Target="../tags/tag14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4.jpeg"/><Relationship Id="rId7" Type="http://schemas.openxmlformats.org/officeDocument/2006/relationships/tags" Target="../tags/tag26.xml"/><Relationship Id="rId6" Type="http://schemas.openxmlformats.org/officeDocument/2006/relationships/image" Target="../media/image3.jpeg"/><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9" Type="http://schemas.openxmlformats.org/officeDocument/2006/relationships/slideLayout" Target="../slideLayouts/slideLayout6.xml"/><Relationship Id="rId18" Type="http://schemas.openxmlformats.org/officeDocument/2006/relationships/tags" Target="../tags/tag34.xml"/><Relationship Id="rId17" Type="http://schemas.openxmlformats.org/officeDocument/2006/relationships/image" Target="../media/image2.png"/><Relationship Id="rId16" Type="http://schemas.openxmlformats.org/officeDocument/2006/relationships/tags" Target="../tags/tag33.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image" Target="../media/image5.jpeg"/><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41.xml"/><Relationship Id="rId7" Type="http://schemas.openxmlformats.org/officeDocument/2006/relationships/image" Target="../media/image6.jpeg"/><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5" Type="http://schemas.openxmlformats.org/officeDocument/2006/relationships/notesSlide" Target="../notesSlides/notesSlide1.xml"/><Relationship Id="rId24" Type="http://schemas.openxmlformats.org/officeDocument/2006/relationships/slideLayout" Target="../slideLayouts/slideLayout6.xml"/><Relationship Id="rId23" Type="http://schemas.openxmlformats.org/officeDocument/2006/relationships/tags" Target="../tags/tag52.xml"/><Relationship Id="rId22" Type="http://schemas.openxmlformats.org/officeDocument/2006/relationships/image" Target="../media/image2.png"/><Relationship Id="rId21" Type="http://schemas.openxmlformats.org/officeDocument/2006/relationships/tags" Target="../tags/tag51.xml"/><Relationship Id="rId20" Type="http://schemas.openxmlformats.org/officeDocument/2006/relationships/tags" Target="../tags/tag50.xml"/><Relationship Id="rId2" Type="http://schemas.openxmlformats.org/officeDocument/2006/relationships/tags" Target="../tags/tag36.xml"/><Relationship Id="rId19" Type="http://schemas.openxmlformats.org/officeDocument/2006/relationships/tags" Target="../tags/tag49.xml"/><Relationship Id="rId18" Type="http://schemas.openxmlformats.org/officeDocument/2006/relationships/tags" Target="../tags/tag48.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image" Target="../media/image9.png"/><Relationship Id="rId12" Type="http://schemas.openxmlformats.org/officeDocument/2006/relationships/tags" Target="../tags/tag43.xml"/><Relationship Id="rId11" Type="http://schemas.openxmlformats.org/officeDocument/2006/relationships/image" Target="../media/image8.png"/><Relationship Id="rId10" Type="http://schemas.openxmlformats.org/officeDocument/2006/relationships/tags" Target="../tags/tag42.xml"/><Relationship Id="rId1" Type="http://schemas.openxmlformats.org/officeDocument/2006/relationships/tags" Target="../tags/tag3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0" Type="http://schemas.openxmlformats.org/officeDocument/2006/relationships/slideLayout" Target="../slideLayouts/slideLayout2.xml"/><Relationship Id="rId2" Type="http://schemas.openxmlformats.org/officeDocument/2006/relationships/tags" Target="../tags/tag54.xml"/><Relationship Id="rId19" Type="http://schemas.openxmlformats.org/officeDocument/2006/relationships/image" Target="../media/image2.png"/><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159510" y="539115"/>
            <a:ext cx="4137025" cy="4100830"/>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568450" y="1945640"/>
            <a:ext cx="7743825" cy="706755"/>
          </a:xfrm>
          <a:prstGeom prst="rect">
            <a:avLst/>
          </a:prstGeom>
          <a:effectLst>
            <a:innerShdw blurRad="63500" dist="50800" dir="8100000">
              <a:prstClr val="black">
                <a:alpha val="50000"/>
              </a:prstClr>
            </a:innerShdw>
          </a:effectLst>
        </p:spPr>
        <p:txBody>
          <a:bodyPr wrap="square">
            <a:spAutoFit/>
          </a:bodyPr>
          <a:lstStyle/>
          <a:p>
            <a:pPr defTabSz="914400"/>
            <a:r>
              <a:rPr lang="zh-CN" altLang="en-US" sz="4000" b="1">
                <a:ln w="19050">
                  <a:noFill/>
                </a:ln>
                <a:solidFill>
                  <a:srgbClr val="223250"/>
                </a:solidFill>
                <a:effectLst>
                  <a:outerShdw blurRad="50800" dist="38100" algn="l" rotWithShape="0">
                    <a:prstClr val="black">
                      <a:alpha val="40000"/>
                    </a:prstClr>
                  </a:outerShdw>
                </a:effectLst>
                <a:latin typeface="+mj-ea"/>
                <a:ea typeface="+mj-ea"/>
                <a:sym typeface="思源黑体 CN Normal" panose="020B0400000000000000" charset="-122"/>
              </a:rPr>
              <a:t>乒乓球一体化平台的研发</a:t>
            </a:r>
            <a:r>
              <a:rPr lang="zh-CN" altLang="en-US" sz="4000" b="1">
                <a:ln w="19050">
                  <a:noFill/>
                </a:ln>
                <a:solidFill>
                  <a:srgbClr val="223250"/>
                </a:solidFill>
                <a:effectLst>
                  <a:outerShdw blurRad="50800" dist="38100" algn="l" rotWithShape="0">
                    <a:prstClr val="black">
                      <a:alpha val="40000"/>
                    </a:prstClr>
                  </a:outerShdw>
                </a:effectLst>
                <a:latin typeface="+mj-ea"/>
                <a:ea typeface="+mj-ea"/>
                <a:sym typeface="思源黑体 CN Normal" panose="020B0400000000000000" charset="-122"/>
              </a:rPr>
              <a:t>与实践</a:t>
            </a:r>
            <a:endParaRPr lang="zh-CN" altLang="en-US" sz="4000" b="1">
              <a:ln w="19050">
                <a:noFill/>
              </a:ln>
              <a:solidFill>
                <a:srgbClr val="223250"/>
              </a:solidFill>
              <a:effectLst>
                <a:outerShdw blurRad="50800" dist="38100" algn="l" rotWithShape="0">
                  <a:prstClr val="black">
                    <a:alpha val="40000"/>
                  </a:prstClr>
                </a:outerShdw>
              </a:effectLst>
              <a:latin typeface="+mj-ea"/>
              <a:ea typeface="+mj-ea"/>
              <a:sym typeface="思源黑体 CN Normal" panose="020B0400000000000000" charset="-122"/>
            </a:endParaRPr>
          </a:p>
        </p:txBody>
      </p:sp>
      <p:sp>
        <p:nvSpPr>
          <p:cNvPr id="119" name="矩形 118"/>
          <p:cNvSpPr/>
          <p:nvPr/>
        </p:nvSpPr>
        <p:spPr>
          <a:xfrm>
            <a:off x="1647031" y="2647975"/>
            <a:ext cx="4849744" cy="368300"/>
          </a:xfrm>
          <a:prstGeom prst="rect">
            <a:avLst/>
          </a:prstGeom>
        </p:spPr>
        <p:txBody>
          <a:bodyPr wrap="square">
            <a:spAutoFit/>
          </a:bodyPr>
          <a:lstStyle/>
          <a:p>
            <a:pPr defTabSz="685800">
              <a:lnSpc>
                <a:spcPct val="150000"/>
              </a:lnSpc>
            </a:pPr>
            <a:r>
              <a:rPr lang="en-US" altLang="zh-CN" sz="1200">
                <a:solidFill>
                  <a:schemeClr val="tx1">
                    <a:lumMod val="75000"/>
                    <a:lumOff val="25000"/>
                  </a:schemeClr>
                </a:solidFill>
                <a:cs typeface="+mn-ea"/>
              </a:rPr>
              <a:t>We are on the Journey to Top.</a:t>
            </a:r>
            <a:endParaRPr lang="en-US" altLang="zh-CN" sz="1200">
              <a:solidFill>
                <a:schemeClr val="tx1">
                  <a:lumMod val="75000"/>
                  <a:lumOff val="25000"/>
                </a:schemeClr>
              </a:solidFill>
              <a:cs typeface="+mn-ea"/>
            </a:endParaRPr>
          </a:p>
        </p:txBody>
      </p:sp>
      <p:sp>
        <p:nvSpPr>
          <p:cNvPr id="54" name="文本框 53"/>
          <p:cNvSpPr txBox="1"/>
          <p:nvPr/>
        </p:nvSpPr>
        <p:spPr>
          <a:xfrm>
            <a:off x="1590040" y="1299210"/>
            <a:ext cx="6519545" cy="706755"/>
          </a:xfrm>
          <a:prstGeom prst="rect">
            <a:avLst/>
          </a:prstGeom>
          <a:noFill/>
          <a:effectLst>
            <a:innerShdw blurRad="63500" dist="50800" dir="8100000">
              <a:prstClr val="black">
                <a:alpha val="50000"/>
              </a:prstClr>
            </a:innerShdw>
          </a:effectLst>
        </p:spPr>
        <p:txBody>
          <a:bodyPr wrap="square">
            <a:spAutoFit/>
          </a:bodyPr>
          <a:lstStyle/>
          <a:p>
            <a:pPr marL="0" marR="0" lvl="0" algn="l" defTabSz="914400" rtl="0" eaLnBrk="1" fontAlgn="auto" latinLnBrk="0" hangingPunct="1">
              <a:lnSpc>
                <a:spcPct val="100000"/>
              </a:lnSpc>
              <a:spcBef>
                <a:spcPts val="0"/>
              </a:spcBef>
              <a:buClrTx/>
              <a:buSzTx/>
              <a:buFontTx/>
              <a:buNone/>
            </a:pPr>
            <a:r>
              <a:rPr kumimoji="0" lang="zh-CN" altLang="en-US" sz="4000" b="1" i="0" u="none" strike="noStrike" kern="1200" cap="none" spc="0" normalizeH="0" baseline="0">
                <a:ln w="19050">
                  <a:noFill/>
                </a:ln>
                <a:solidFill>
                  <a:srgbClr val="223250"/>
                </a:solidFill>
                <a:effectLst>
                  <a:outerShdw blurRad="50800" dist="38100" algn="l" rotWithShape="0">
                    <a:prstClr val="black">
                      <a:alpha val="40000"/>
                    </a:prstClr>
                  </a:outerShdw>
                </a:effectLst>
                <a:latin typeface="+mj-ea"/>
                <a:ea typeface="+mj-ea"/>
                <a:cs typeface="+mn-cs"/>
                <a:sym typeface="思源黑体 CN Normal" panose="020B0400000000000000" charset="-122"/>
              </a:rPr>
              <a:t>TJTT——基于互联网</a:t>
            </a:r>
            <a:r>
              <a:rPr kumimoji="0" lang="zh-CN" altLang="en-US" sz="4000" b="1" i="0" u="none" strike="noStrike" kern="1200" cap="none" spc="0" normalizeH="0" baseline="0">
                <a:ln w="19050">
                  <a:noFill/>
                </a:ln>
                <a:solidFill>
                  <a:srgbClr val="223250"/>
                </a:solidFill>
                <a:effectLst>
                  <a:outerShdw blurRad="50800" dist="38100" algn="l" rotWithShape="0">
                    <a:prstClr val="black">
                      <a:alpha val="40000"/>
                    </a:prstClr>
                  </a:outerShdw>
                </a:effectLst>
                <a:latin typeface="+mj-ea"/>
                <a:ea typeface="+mj-ea"/>
                <a:cs typeface="+mn-cs"/>
                <a:sym typeface="思源黑体 CN Normal" panose="020B0400000000000000" charset="-122"/>
              </a:rPr>
              <a:t>技术的</a:t>
            </a:r>
            <a:endParaRPr kumimoji="0" lang="zh-CN" altLang="en-US" sz="4000" b="1" i="0" u="none" strike="noStrike" kern="1200" cap="none" spc="0" normalizeH="0" baseline="0">
              <a:ln w="19050">
                <a:noFill/>
              </a:ln>
              <a:solidFill>
                <a:srgbClr val="223250"/>
              </a:solidFill>
              <a:effectLst>
                <a:outerShdw blurRad="50800" dist="38100" algn="l" rotWithShape="0">
                  <a:prstClr val="black">
                    <a:alpha val="40000"/>
                  </a:prstClr>
                </a:outerShdw>
              </a:effectLst>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endParaRPr lang="en-US" altLang="zh-CN" sz="1000">
              <a:ln w="19050">
                <a:noFill/>
              </a:ln>
              <a:solidFill>
                <a:srgbClr val="F4C68C"/>
              </a:solidFill>
              <a:latin typeface="+mj-ea"/>
              <a:ea typeface="+mj-ea"/>
            </a:endParaRPr>
          </a:p>
        </p:txBody>
      </p:sp>
      <p:sp>
        <p:nvSpPr>
          <p:cNvPr id="2" name="椭圆 1"/>
          <p:cNvSpPr/>
          <p:nvPr/>
        </p:nvSpPr>
        <p:spPr>
          <a:xfrm>
            <a:off x="7658100" y="123825"/>
            <a:ext cx="1255395" cy="1232535"/>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stretch>
            <a:fillRect/>
          </a:stretch>
        </p:blipFill>
        <p:spPr>
          <a:xfrm>
            <a:off x="7891145" y="349885"/>
            <a:ext cx="789305" cy="789305"/>
          </a:xfrm>
          <a:prstGeom prst="ellipse">
            <a:avLst/>
          </a:prstGeom>
        </p:spPr>
      </p:pic>
      <p:sp>
        <p:nvSpPr>
          <p:cNvPr id="3" name="文本框 2"/>
          <p:cNvSpPr txBox="1"/>
          <p:nvPr/>
        </p:nvSpPr>
        <p:spPr>
          <a:xfrm>
            <a:off x="1935195" y="3474833"/>
            <a:ext cx="1954808" cy="65532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marR="0" lvl="0" indent="0" algn="l" defTabSz="457200" rtl="0" fontAlgn="auto">
              <a:lnSpc>
                <a:spcPts val="2200"/>
              </a:lnSpc>
              <a:spcBef>
                <a:spcPts val="0"/>
              </a:spcBef>
              <a:spcAft>
                <a:spcPts val="0"/>
              </a:spcAft>
              <a:buClrTx/>
              <a:buSzTx/>
              <a:buFontTx/>
              <a:buNone/>
              <a:defRPr/>
            </a:pPr>
            <a:r>
              <a:rPr kumimoji="0" lang="zh-CN" altLang="en-US" sz="1600" b="0" i="0" u="none" strike="noStrike" kern="1200" cap="none" spc="0" normalizeH="0" baseline="0" noProof="0">
                <a:ln w="38100">
                  <a:noFill/>
                </a:ln>
                <a:solidFill>
                  <a:srgbClr val="223250"/>
                </a:solidFill>
                <a:effectLst>
                  <a:outerShdw blurRad="50800" dist="38100" algn="l" rotWithShape="0">
                    <a:prstClr val="black">
                      <a:alpha val="40000"/>
                    </a:prstClr>
                  </a:outerShdw>
                </a:effectLst>
                <a:uLnTx/>
                <a:uFillTx/>
                <a:latin typeface="思源黑体 CN Heavy" panose="020B0A00000000000000" charset="-122"/>
                <a:ea typeface="思源黑体 CN Heavy" panose="020B0A00000000000000" charset="-122"/>
                <a:cs typeface="+mn-cs"/>
                <a:sym typeface="思源黑体 CN Normal" panose="020B0400000000000000" charset="-122"/>
              </a:rPr>
              <a:t>汇报人：卜天</a:t>
            </a:r>
            <a:endParaRPr kumimoji="0" lang="zh-CN" altLang="en-US" sz="1600" b="0" i="0" u="none" strike="noStrike" kern="1200" cap="none" spc="0" normalizeH="0" baseline="0" noProof="0">
              <a:ln w="38100">
                <a:noFill/>
              </a:ln>
              <a:solidFill>
                <a:srgbClr val="223250"/>
              </a:solidFill>
              <a:effectLst>
                <a:outerShdw blurRad="50800" dist="38100" algn="l" rotWithShape="0">
                  <a:prstClr val="black">
                    <a:alpha val="40000"/>
                  </a:prstClr>
                </a:outerShdw>
              </a:effectLst>
              <a:uLnTx/>
              <a:uFillTx/>
              <a:latin typeface="思源黑体 CN Heavy" panose="020B0A00000000000000" charset="-122"/>
              <a:ea typeface="思源黑体 CN Heavy" panose="020B0A00000000000000" charset="-122"/>
              <a:cs typeface="+mn-cs"/>
              <a:sym typeface="思源黑体 CN Normal" panose="020B0400000000000000" charset="-122"/>
            </a:endParaRPr>
          </a:p>
          <a:p>
            <a:pPr marR="0" lvl="0" indent="0" algn="l" defTabSz="457200" rtl="0" fontAlgn="auto">
              <a:lnSpc>
                <a:spcPts val="2200"/>
              </a:lnSpc>
              <a:spcBef>
                <a:spcPts val="0"/>
              </a:spcBef>
              <a:spcAft>
                <a:spcPts val="0"/>
              </a:spcAft>
              <a:buClrTx/>
              <a:buSzTx/>
              <a:buFontTx/>
              <a:buNone/>
              <a:defRPr/>
            </a:pPr>
            <a:r>
              <a:rPr kumimoji="0" lang="en-US" altLang="zh-CN" sz="1600" b="0" i="0" u="none" strike="noStrike" kern="1200" cap="none" spc="0" normalizeH="0" baseline="0" noProof="0">
                <a:ln w="38100">
                  <a:noFill/>
                </a:ln>
                <a:solidFill>
                  <a:srgbClr val="223250"/>
                </a:solidFill>
                <a:effectLst>
                  <a:outerShdw blurRad="50800" dist="38100" algn="l" rotWithShape="0">
                    <a:prstClr val="black">
                      <a:alpha val="40000"/>
                    </a:prstClr>
                  </a:outerShdw>
                </a:effectLst>
                <a:uLnTx/>
                <a:uFillTx/>
                <a:latin typeface="思源黑体 CN Heavy" panose="020B0A00000000000000" charset="-122"/>
                <a:ea typeface="思源黑体 CN Heavy" panose="020B0A00000000000000" charset="-122"/>
                <a:cs typeface="+mn-cs"/>
                <a:sym typeface="思源黑体 CN Normal" panose="020B0400000000000000" charset="-122"/>
              </a:rPr>
              <a:t>2024</a:t>
            </a:r>
            <a:r>
              <a:rPr kumimoji="0" lang="zh-CN" altLang="en-US" sz="1600" b="0" i="0" u="none" strike="noStrike" kern="1200" cap="none" spc="0" normalizeH="0" baseline="0" noProof="0">
                <a:ln w="38100">
                  <a:noFill/>
                </a:ln>
                <a:solidFill>
                  <a:srgbClr val="223250"/>
                </a:solidFill>
                <a:effectLst>
                  <a:outerShdw blurRad="50800" dist="38100" algn="l" rotWithShape="0">
                    <a:prstClr val="black">
                      <a:alpha val="40000"/>
                    </a:prstClr>
                  </a:outerShdw>
                </a:effectLst>
                <a:uLnTx/>
                <a:uFillTx/>
                <a:latin typeface="思源黑体 CN Heavy" panose="020B0A00000000000000" charset="-122"/>
                <a:ea typeface="思源黑体 CN Heavy" panose="020B0A00000000000000" charset="-122"/>
                <a:cs typeface="+mn-cs"/>
                <a:sym typeface="思源黑体 CN Normal" panose="020B0400000000000000" charset="-122"/>
              </a:rPr>
              <a:t>年</a:t>
            </a:r>
            <a:r>
              <a:rPr kumimoji="0" lang="en-US" altLang="zh-CN" sz="1600" b="0" i="0" u="none" strike="noStrike" kern="1200" cap="none" spc="0" normalizeH="0" baseline="0" noProof="0">
                <a:ln w="38100">
                  <a:noFill/>
                </a:ln>
                <a:solidFill>
                  <a:srgbClr val="223250"/>
                </a:solidFill>
                <a:effectLst>
                  <a:outerShdw blurRad="50800" dist="38100" algn="l" rotWithShape="0">
                    <a:prstClr val="black">
                      <a:alpha val="40000"/>
                    </a:prstClr>
                  </a:outerShdw>
                </a:effectLst>
                <a:uLnTx/>
                <a:uFillTx/>
                <a:latin typeface="思源黑体 CN Heavy" panose="020B0A00000000000000" charset="-122"/>
                <a:ea typeface="思源黑体 CN Heavy" panose="020B0A00000000000000" charset="-122"/>
                <a:cs typeface="+mn-cs"/>
                <a:sym typeface="思源黑体 CN Normal" panose="020B0400000000000000" charset="-122"/>
              </a:rPr>
              <a:t>9</a:t>
            </a:r>
            <a:r>
              <a:rPr kumimoji="0" lang="zh-CN" altLang="en-US" sz="1600" b="0" i="0" u="none" strike="noStrike" kern="1200" cap="none" spc="0" normalizeH="0" baseline="0" noProof="0">
                <a:ln w="38100">
                  <a:noFill/>
                </a:ln>
                <a:solidFill>
                  <a:srgbClr val="223250"/>
                </a:solidFill>
                <a:effectLst>
                  <a:outerShdw blurRad="50800" dist="38100" algn="l" rotWithShape="0">
                    <a:prstClr val="black">
                      <a:alpha val="40000"/>
                    </a:prstClr>
                  </a:outerShdw>
                </a:effectLst>
                <a:uLnTx/>
                <a:uFillTx/>
                <a:latin typeface="思源黑体 CN Heavy" panose="020B0A00000000000000" charset="-122"/>
                <a:ea typeface="思源黑体 CN Heavy" panose="020B0A00000000000000" charset="-122"/>
                <a:cs typeface="+mn-cs"/>
                <a:sym typeface="思源黑体 CN Normal" panose="020B0400000000000000" charset="-122"/>
              </a:rPr>
              <a:t>月</a:t>
            </a:r>
            <a:endParaRPr kumimoji="0" lang="zh-CN" altLang="en-US" sz="1600" b="0" i="0" u="none" strike="noStrike" kern="1200" cap="none" spc="0" normalizeH="0" baseline="0" noProof="0">
              <a:ln w="38100">
                <a:noFill/>
              </a:ln>
              <a:solidFill>
                <a:srgbClr val="223250"/>
              </a:solidFill>
              <a:effectLst>
                <a:outerShdw blurRad="50800" dist="38100" algn="l" rotWithShape="0">
                  <a:prstClr val="black">
                    <a:alpha val="40000"/>
                  </a:prstClr>
                </a:outerShdw>
              </a:effectLst>
              <a:uLnTx/>
              <a:uFillTx/>
              <a:latin typeface="思源黑体 CN Heavy" panose="020B0A00000000000000" charset="-122"/>
              <a:ea typeface="思源黑体 CN Heavy" panose="020B0A00000000000000" charset="-122"/>
              <a:cs typeface="+mn-cs"/>
              <a:sym typeface="思源黑体 CN Normal" panose="020B0400000000000000" charset="-122"/>
            </a:endParaRPr>
          </a:p>
        </p:txBody>
      </p:sp>
      <p:cxnSp>
        <p:nvCxnSpPr>
          <p:cNvPr id="9" name="直接连接符 8"/>
          <p:cNvCxnSpPr/>
          <p:nvPr/>
        </p:nvCxnSpPr>
        <p:spPr>
          <a:xfrm>
            <a:off x="2057878" y="3361305"/>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rotWithShape="1">
          <a:blip r:embed="rId2"/>
          <a:srcRect t="1049" b="1049"/>
          <a:stretch>
            <a:fillRect/>
          </a:stretch>
        </p:blipFill>
        <p:spPr>
          <a:xfrm>
            <a:off x="4516468" y="1115188"/>
            <a:ext cx="1274923" cy="1153870"/>
          </a:xfrm>
          <a:custGeom>
            <a:avLst/>
            <a:gdLst>
              <a:gd name="connsiteX0" fmla="*/ 523564 w 1612801"/>
              <a:gd name="connsiteY0" fmla="*/ 0 h 1459667"/>
              <a:gd name="connsiteX1" fmla="*/ 1089218 w 1612801"/>
              <a:gd name="connsiteY1" fmla="*/ 0 h 1459667"/>
              <a:gd name="connsiteX2" fmla="*/ 1297027 w 1612801"/>
              <a:gd name="connsiteY2" fmla="*/ 119965 h 1459667"/>
              <a:gd name="connsiteX3" fmla="*/ 1579857 w 1612801"/>
              <a:gd name="connsiteY3" fmla="*/ 609835 h 1459667"/>
              <a:gd name="connsiteX4" fmla="*/ 1579877 w 1612801"/>
              <a:gd name="connsiteY4" fmla="*/ 849799 h 1459667"/>
              <a:gd name="connsiteX5" fmla="*/ 1297045 w 1612801"/>
              <a:gd name="connsiteY5" fmla="*/ 1339668 h 1459667"/>
              <a:gd name="connsiteX6" fmla="*/ 1089239 w 1612801"/>
              <a:gd name="connsiteY6" fmla="*/ 1459667 h 1459667"/>
              <a:gd name="connsiteX7" fmla="*/ 523584 w 1612801"/>
              <a:gd name="connsiteY7" fmla="*/ 1459667 h 1459667"/>
              <a:gd name="connsiteX8" fmla="*/ 315776 w 1612801"/>
              <a:gd name="connsiteY8" fmla="*/ 1339702 h 1459667"/>
              <a:gd name="connsiteX9" fmla="*/ 32944 w 1612801"/>
              <a:gd name="connsiteY9" fmla="*/ 849833 h 1459667"/>
              <a:gd name="connsiteX10" fmla="*/ 32925 w 1612801"/>
              <a:gd name="connsiteY10" fmla="*/ 609869 h 1459667"/>
              <a:gd name="connsiteX11" fmla="*/ 315756 w 1612801"/>
              <a:gd name="connsiteY11" fmla="*/ 119999 h 1459667"/>
              <a:gd name="connsiteX12" fmla="*/ 523564 w 1612801"/>
              <a:gd name="connsiteY12" fmla="*/ 0 h 145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2801" h="1459667">
                <a:moveTo>
                  <a:pt x="523564" y="0"/>
                </a:moveTo>
                <a:cubicBezTo>
                  <a:pt x="611386" y="1"/>
                  <a:pt x="1001395" y="1"/>
                  <a:pt x="1089218" y="0"/>
                </a:cubicBezTo>
                <a:cubicBezTo>
                  <a:pt x="1177042" y="1"/>
                  <a:pt x="1253114" y="43910"/>
                  <a:pt x="1297027" y="119965"/>
                </a:cubicBezTo>
                <a:cubicBezTo>
                  <a:pt x="1340938" y="196023"/>
                  <a:pt x="1535945" y="533779"/>
                  <a:pt x="1579857" y="609835"/>
                </a:cubicBezTo>
                <a:cubicBezTo>
                  <a:pt x="1623769" y="685893"/>
                  <a:pt x="1623789" y="773744"/>
                  <a:pt x="1579877" y="849799"/>
                </a:cubicBezTo>
                <a:cubicBezTo>
                  <a:pt x="1535964" y="925857"/>
                  <a:pt x="1340957" y="1263613"/>
                  <a:pt x="1297045" y="1339668"/>
                </a:cubicBezTo>
                <a:cubicBezTo>
                  <a:pt x="1253134" y="1415727"/>
                  <a:pt x="1177061" y="1459668"/>
                  <a:pt x="1089239" y="1459667"/>
                </a:cubicBezTo>
                <a:cubicBezTo>
                  <a:pt x="1001416" y="1459668"/>
                  <a:pt x="611407" y="1459668"/>
                  <a:pt x="523584" y="1459667"/>
                </a:cubicBezTo>
                <a:cubicBezTo>
                  <a:pt x="435760" y="1459668"/>
                  <a:pt x="359687" y="1415759"/>
                  <a:pt x="315776" y="1339702"/>
                </a:cubicBezTo>
                <a:cubicBezTo>
                  <a:pt x="271864" y="1263646"/>
                  <a:pt x="76857" y="925890"/>
                  <a:pt x="32944" y="849833"/>
                </a:cubicBezTo>
                <a:cubicBezTo>
                  <a:pt x="-10968" y="773776"/>
                  <a:pt x="-10987" y="685926"/>
                  <a:pt x="32925" y="609869"/>
                </a:cubicBezTo>
                <a:cubicBezTo>
                  <a:pt x="76837" y="533812"/>
                  <a:pt x="271844" y="196057"/>
                  <a:pt x="315756" y="119999"/>
                </a:cubicBezTo>
                <a:cubicBezTo>
                  <a:pt x="359669" y="43943"/>
                  <a:pt x="435740" y="1"/>
                  <a:pt x="523564" y="0"/>
                </a:cubicBezTo>
                <a:close/>
              </a:path>
            </a:pathLst>
          </a:custGeom>
          <a:ln w="76200">
            <a:solidFill>
              <a:schemeClr val="accent1">
                <a:alpha val="65000"/>
              </a:schemeClr>
            </a:solidFill>
          </a:ln>
        </p:spPr>
      </p:pic>
      <p:pic>
        <p:nvPicPr>
          <p:cNvPr id="8" name="图片 7"/>
          <p:cNvPicPr/>
          <p:nvPr>
            <p:custDataLst>
              <p:tags r:id="rId3"/>
            </p:custDataLst>
          </p:nvPr>
        </p:nvPicPr>
        <p:blipFill rotWithShape="1">
          <a:blip r:embed="rId4"/>
          <a:srcRect t="333" b="333"/>
          <a:stretch>
            <a:fillRect/>
          </a:stretch>
        </p:blipFill>
        <p:spPr>
          <a:xfrm>
            <a:off x="3318819" y="3239519"/>
            <a:ext cx="1274923" cy="1153870"/>
          </a:xfrm>
          <a:custGeom>
            <a:avLst/>
            <a:gdLst>
              <a:gd name="connsiteX0" fmla="*/ 523564 w 1612801"/>
              <a:gd name="connsiteY0" fmla="*/ 0 h 1459667"/>
              <a:gd name="connsiteX1" fmla="*/ 1089218 w 1612801"/>
              <a:gd name="connsiteY1" fmla="*/ 0 h 1459667"/>
              <a:gd name="connsiteX2" fmla="*/ 1297027 w 1612801"/>
              <a:gd name="connsiteY2" fmla="*/ 119965 h 1459667"/>
              <a:gd name="connsiteX3" fmla="*/ 1579857 w 1612801"/>
              <a:gd name="connsiteY3" fmla="*/ 609835 h 1459667"/>
              <a:gd name="connsiteX4" fmla="*/ 1579877 w 1612801"/>
              <a:gd name="connsiteY4" fmla="*/ 849799 h 1459667"/>
              <a:gd name="connsiteX5" fmla="*/ 1297045 w 1612801"/>
              <a:gd name="connsiteY5" fmla="*/ 1339668 h 1459667"/>
              <a:gd name="connsiteX6" fmla="*/ 1089239 w 1612801"/>
              <a:gd name="connsiteY6" fmla="*/ 1459667 h 1459667"/>
              <a:gd name="connsiteX7" fmla="*/ 523584 w 1612801"/>
              <a:gd name="connsiteY7" fmla="*/ 1459667 h 1459667"/>
              <a:gd name="connsiteX8" fmla="*/ 315776 w 1612801"/>
              <a:gd name="connsiteY8" fmla="*/ 1339702 h 1459667"/>
              <a:gd name="connsiteX9" fmla="*/ 32944 w 1612801"/>
              <a:gd name="connsiteY9" fmla="*/ 849833 h 1459667"/>
              <a:gd name="connsiteX10" fmla="*/ 32925 w 1612801"/>
              <a:gd name="connsiteY10" fmla="*/ 609869 h 1459667"/>
              <a:gd name="connsiteX11" fmla="*/ 315756 w 1612801"/>
              <a:gd name="connsiteY11" fmla="*/ 119999 h 1459667"/>
              <a:gd name="connsiteX12" fmla="*/ 523564 w 1612801"/>
              <a:gd name="connsiteY12" fmla="*/ 0 h 145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2801" h="1459667">
                <a:moveTo>
                  <a:pt x="523564" y="0"/>
                </a:moveTo>
                <a:cubicBezTo>
                  <a:pt x="611386" y="1"/>
                  <a:pt x="1001395" y="1"/>
                  <a:pt x="1089218" y="0"/>
                </a:cubicBezTo>
                <a:cubicBezTo>
                  <a:pt x="1177042" y="1"/>
                  <a:pt x="1253114" y="43909"/>
                  <a:pt x="1297027" y="119965"/>
                </a:cubicBezTo>
                <a:cubicBezTo>
                  <a:pt x="1340938" y="196023"/>
                  <a:pt x="1535945" y="533779"/>
                  <a:pt x="1579857" y="609835"/>
                </a:cubicBezTo>
                <a:cubicBezTo>
                  <a:pt x="1623769" y="685893"/>
                  <a:pt x="1623789" y="773744"/>
                  <a:pt x="1579877" y="849799"/>
                </a:cubicBezTo>
                <a:cubicBezTo>
                  <a:pt x="1535964" y="925857"/>
                  <a:pt x="1340957" y="1263613"/>
                  <a:pt x="1297045" y="1339668"/>
                </a:cubicBezTo>
                <a:cubicBezTo>
                  <a:pt x="1253134" y="1415727"/>
                  <a:pt x="1177061" y="1459668"/>
                  <a:pt x="1089239" y="1459667"/>
                </a:cubicBezTo>
                <a:cubicBezTo>
                  <a:pt x="1001416" y="1459668"/>
                  <a:pt x="611407" y="1459668"/>
                  <a:pt x="523584" y="1459667"/>
                </a:cubicBezTo>
                <a:cubicBezTo>
                  <a:pt x="435760" y="1459668"/>
                  <a:pt x="359687" y="1415759"/>
                  <a:pt x="315776" y="1339702"/>
                </a:cubicBezTo>
                <a:cubicBezTo>
                  <a:pt x="271864" y="1263646"/>
                  <a:pt x="76857" y="925890"/>
                  <a:pt x="32944" y="849833"/>
                </a:cubicBezTo>
                <a:cubicBezTo>
                  <a:pt x="-10968" y="773776"/>
                  <a:pt x="-10987" y="685925"/>
                  <a:pt x="32925" y="609869"/>
                </a:cubicBezTo>
                <a:cubicBezTo>
                  <a:pt x="76837" y="533812"/>
                  <a:pt x="271844" y="196057"/>
                  <a:pt x="315756" y="119999"/>
                </a:cubicBezTo>
                <a:cubicBezTo>
                  <a:pt x="359669" y="43943"/>
                  <a:pt x="435740" y="1"/>
                  <a:pt x="523564" y="0"/>
                </a:cubicBezTo>
                <a:close/>
              </a:path>
            </a:pathLst>
          </a:custGeom>
          <a:ln w="76200">
            <a:solidFill>
              <a:schemeClr val="accent1">
                <a:alpha val="65000"/>
              </a:schemeClr>
            </a:solidFill>
          </a:ln>
        </p:spPr>
      </p:pic>
      <p:pic>
        <p:nvPicPr>
          <p:cNvPr id="12" name="图片 11"/>
          <p:cNvPicPr/>
          <p:nvPr>
            <p:custDataLst>
              <p:tags r:id="rId5"/>
            </p:custDataLst>
          </p:nvPr>
        </p:nvPicPr>
        <p:blipFill rotWithShape="1">
          <a:blip r:embed="rId6"/>
          <a:srcRect t="13195" b="13195"/>
          <a:stretch>
            <a:fillRect/>
          </a:stretch>
        </p:blipFill>
        <p:spPr>
          <a:xfrm>
            <a:off x="3318864" y="1840657"/>
            <a:ext cx="1274923" cy="1153870"/>
          </a:xfrm>
          <a:custGeom>
            <a:avLst/>
            <a:gdLst>
              <a:gd name="connsiteX0" fmla="*/ 523564 w 1612801"/>
              <a:gd name="connsiteY0" fmla="*/ 0 h 1459667"/>
              <a:gd name="connsiteX1" fmla="*/ 1089218 w 1612801"/>
              <a:gd name="connsiteY1" fmla="*/ 0 h 1459667"/>
              <a:gd name="connsiteX2" fmla="*/ 1297027 w 1612801"/>
              <a:gd name="connsiteY2" fmla="*/ 119965 h 1459667"/>
              <a:gd name="connsiteX3" fmla="*/ 1579857 w 1612801"/>
              <a:gd name="connsiteY3" fmla="*/ 609835 h 1459667"/>
              <a:gd name="connsiteX4" fmla="*/ 1579877 w 1612801"/>
              <a:gd name="connsiteY4" fmla="*/ 849799 h 1459667"/>
              <a:gd name="connsiteX5" fmla="*/ 1297045 w 1612801"/>
              <a:gd name="connsiteY5" fmla="*/ 1339668 h 1459667"/>
              <a:gd name="connsiteX6" fmla="*/ 1089239 w 1612801"/>
              <a:gd name="connsiteY6" fmla="*/ 1459667 h 1459667"/>
              <a:gd name="connsiteX7" fmla="*/ 523584 w 1612801"/>
              <a:gd name="connsiteY7" fmla="*/ 1459667 h 1459667"/>
              <a:gd name="connsiteX8" fmla="*/ 315776 w 1612801"/>
              <a:gd name="connsiteY8" fmla="*/ 1339702 h 1459667"/>
              <a:gd name="connsiteX9" fmla="*/ 32944 w 1612801"/>
              <a:gd name="connsiteY9" fmla="*/ 849833 h 1459667"/>
              <a:gd name="connsiteX10" fmla="*/ 32925 w 1612801"/>
              <a:gd name="connsiteY10" fmla="*/ 609869 h 1459667"/>
              <a:gd name="connsiteX11" fmla="*/ 315756 w 1612801"/>
              <a:gd name="connsiteY11" fmla="*/ 119999 h 1459667"/>
              <a:gd name="connsiteX12" fmla="*/ 523564 w 1612801"/>
              <a:gd name="connsiteY12" fmla="*/ 0 h 145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2801" h="1459667">
                <a:moveTo>
                  <a:pt x="523564" y="0"/>
                </a:moveTo>
                <a:cubicBezTo>
                  <a:pt x="611386" y="1"/>
                  <a:pt x="1001395" y="1"/>
                  <a:pt x="1089218" y="0"/>
                </a:cubicBezTo>
                <a:cubicBezTo>
                  <a:pt x="1177042" y="1"/>
                  <a:pt x="1253114" y="43910"/>
                  <a:pt x="1297027" y="119965"/>
                </a:cubicBezTo>
                <a:cubicBezTo>
                  <a:pt x="1340938" y="196023"/>
                  <a:pt x="1535945" y="533779"/>
                  <a:pt x="1579857" y="609835"/>
                </a:cubicBezTo>
                <a:cubicBezTo>
                  <a:pt x="1623769" y="685893"/>
                  <a:pt x="1623789" y="773744"/>
                  <a:pt x="1579877" y="849799"/>
                </a:cubicBezTo>
                <a:cubicBezTo>
                  <a:pt x="1535964" y="925857"/>
                  <a:pt x="1340957" y="1263613"/>
                  <a:pt x="1297045" y="1339668"/>
                </a:cubicBezTo>
                <a:cubicBezTo>
                  <a:pt x="1253134" y="1415727"/>
                  <a:pt x="1177061" y="1459668"/>
                  <a:pt x="1089239" y="1459667"/>
                </a:cubicBezTo>
                <a:cubicBezTo>
                  <a:pt x="1001416" y="1459668"/>
                  <a:pt x="611407" y="1459668"/>
                  <a:pt x="523584" y="1459667"/>
                </a:cubicBezTo>
                <a:cubicBezTo>
                  <a:pt x="435760" y="1459668"/>
                  <a:pt x="359687" y="1415759"/>
                  <a:pt x="315776" y="1339702"/>
                </a:cubicBezTo>
                <a:cubicBezTo>
                  <a:pt x="271864" y="1263646"/>
                  <a:pt x="76857" y="925890"/>
                  <a:pt x="32944" y="849833"/>
                </a:cubicBezTo>
                <a:cubicBezTo>
                  <a:pt x="-10968" y="773776"/>
                  <a:pt x="-10987" y="685925"/>
                  <a:pt x="32925" y="609869"/>
                </a:cubicBezTo>
                <a:cubicBezTo>
                  <a:pt x="76837" y="533812"/>
                  <a:pt x="271844" y="196057"/>
                  <a:pt x="315756" y="119999"/>
                </a:cubicBezTo>
                <a:cubicBezTo>
                  <a:pt x="359669" y="43943"/>
                  <a:pt x="435740" y="1"/>
                  <a:pt x="523564" y="0"/>
                </a:cubicBezTo>
                <a:close/>
              </a:path>
            </a:pathLst>
          </a:custGeom>
          <a:ln w="76200">
            <a:solidFill>
              <a:schemeClr val="accent1">
                <a:alpha val="65000"/>
              </a:schemeClr>
            </a:solidFill>
          </a:ln>
        </p:spPr>
      </p:pic>
      <p:pic>
        <p:nvPicPr>
          <p:cNvPr id="13" name="图片 12"/>
          <p:cNvPicPr/>
          <p:nvPr>
            <p:custDataLst>
              <p:tags r:id="rId7"/>
            </p:custDataLst>
          </p:nvPr>
        </p:nvPicPr>
        <p:blipFill rotWithShape="1">
          <a:blip r:embed="rId8"/>
          <a:srcRect t="4747" b="4747"/>
          <a:stretch>
            <a:fillRect/>
          </a:stretch>
        </p:blipFill>
        <p:spPr>
          <a:xfrm>
            <a:off x="4544170" y="2514299"/>
            <a:ext cx="1274923" cy="1153870"/>
          </a:xfrm>
          <a:custGeom>
            <a:avLst/>
            <a:gdLst>
              <a:gd name="connsiteX0" fmla="*/ 523564 w 1612801"/>
              <a:gd name="connsiteY0" fmla="*/ 0 h 1459667"/>
              <a:gd name="connsiteX1" fmla="*/ 1089218 w 1612801"/>
              <a:gd name="connsiteY1" fmla="*/ 0 h 1459667"/>
              <a:gd name="connsiteX2" fmla="*/ 1297027 w 1612801"/>
              <a:gd name="connsiteY2" fmla="*/ 119965 h 1459667"/>
              <a:gd name="connsiteX3" fmla="*/ 1579857 w 1612801"/>
              <a:gd name="connsiteY3" fmla="*/ 609835 h 1459667"/>
              <a:gd name="connsiteX4" fmla="*/ 1579877 w 1612801"/>
              <a:gd name="connsiteY4" fmla="*/ 849799 h 1459667"/>
              <a:gd name="connsiteX5" fmla="*/ 1297045 w 1612801"/>
              <a:gd name="connsiteY5" fmla="*/ 1339668 h 1459667"/>
              <a:gd name="connsiteX6" fmla="*/ 1089239 w 1612801"/>
              <a:gd name="connsiteY6" fmla="*/ 1459667 h 1459667"/>
              <a:gd name="connsiteX7" fmla="*/ 523584 w 1612801"/>
              <a:gd name="connsiteY7" fmla="*/ 1459667 h 1459667"/>
              <a:gd name="connsiteX8" fmla="*/ 315776 w 1612801"/>
              <a:gd name="connsiteY8" fmla="*/ 1339702 h 1459667"/>
              <a:gd name="connsiteX9" fmla="*/ 32944 w 1612801"/>
              <a:gd name="connsiteY9" fmla="*/ 849833 h 1459667"/>
              <a:gd name="connsiteX10" fmla="*/ 32925 w 1612801"/>
              <a:gd name="connsiteY10" fmla="*/ 609869 h 1459667"/>
              <a:gd name="connsiteX11" fmla="*/ 315756 w 1612801"/>
              <a:gd name="connsiteY11" fmla="*/ 119999 h 1459667"/>
              <a:gd name="connsiteX12" fmla="*/ 523564 w 1612801"/>
              <a:gd name="connsiteY12" fmla="*/ 0 h 145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2801" h="1459667">
                <a:moveTo>
                  <a:pt x="523564" y="0"/>
                </a:moveTo>
                <a:cubicBezTo>
                  <a:pt x="611386" y="1"/>
                  <a:pt x="1001395" y="1"/>
                  <a:pt x="1089218" y="0"/>
                </a:cubicBezTo>
                <a:cubicBezTo>
                  <a:pt x="1177042" y="1"/>
                  <a:pt x="1253114" y="43910"/>
                  <a:pt x="1297027" y="119965"/>
                </a:cubicBezTo>
                <a:cubicBezTo>
                  <a:pt x="1340938" y="196023"/>
                  <a:pt x="1535945" y="533779"/>
                  <a:pt x="1579857" y="609835"/>
                </a:cubicBezTo>
                <a:cubicBezTo>
                  <a:pt x="1623769" y="685893"/>
                  <a:pt x="1623789" y="773744"/>
                  <a:pt x="1579877" y="849799"/>
                </a:cubicBezTo>
                <a:cubicBezTo>
                  <a:pt x="1535964" y="925857"/>
                  <a:pt x="1340957" y="1263613"/>
                  <a:pt x="1297045" y="1339668"/>
                </a:cubicBezTo>
                <a:cubicBezTo>
                  <a:pt x="1253134" y="1415727"/>
                  <a:pt x="1177061" y="1459668"/>
                  <a:pt x="1089239" y="1459667"/>
                </a:cubicBezTo>
                <a:cubicBezTo>
                  <a:pt x="1001416" y="1459668"/>
                  <a:pt x="611407" y="1459668"/>
                  <a:pt x="523584" y="1459667"/>
                </a:cubicBezTo>
                <a:cubicBezTo>
                  <a:pt x="435760" y="1459668"/>
                  <a:pt x="359687" y="1415759"/>
                  <a:pt x="315776" y="1339702"/>
                </a:cubicBezTo>
                <a:cubicBezTo>
                  <a:pt x="271864" y="1263646"/>
                  <a:pt x="76857" y="925890"/>
                  <a:pt x="32944" y="849833"/>
                </a:cubicBezTo>
                <a:cubicBezTo>
                  <a:pt x="-10968" y="773776"/>
                  <a:pt x="-10987" y="685925"/>
                  <a:pt x="32925" y="609869"/>
                </a:cubicBezTo>
                <a:cubicBezTo>
                  <a:pt x="76837" y="533812"/>
                  <a:pt x="271844" y="196057"/>
                  <a:pt x="315756" y="119999"/>
                </a:cubicBezTo>
                <a:cubicBezTo>
                  <a:pt x="359669" y="43943"/>
                  <a:pt x="435740" y="1"/>
                  <a:pt x="523564" y="0"/>
                </a:cubicBezTo>
                <a:close/>
              </a:path>
            </a:pathLst>
          </a:custGeom>
          <a:ln w="76200">
            <a:solidFill>
              <a:schemeClr val="accent1">
                <a:alpha val="65000"/>
              </a:schemeClr>
            </a:solidFill>
          </a:ln>
        </p:spPr>
      </p:pic>
      <p:sp>
        <p:nvSpPr>
          <p:cNvPr id="17" name="矩形 16"/>
          <p:cNvSpPr/>
          <p:nvPr>
            <p:custDataLst>
              <p:tags r:id="rId9"/>
            </p:custDataLst>
          </p:nvPr>
        </p:nvSpPr>
        <p:spPr>
          <a:xfrm>
            <a:off x="768359" y="1575617"/>
            <a:ext cx="2239651" cy="341339"/>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spcBef>
                <a:spcPct val="0"/>
              </a:spcBef>
              <a:spcAft>
                <a:spcPct val="0"/>
              </a:spcAft>
            </a:pPr>
            <a:r>
              <a:rPr lang="zh-CN" altLang="en-US" sz="2000" b="1">
                <a:solidFill>
                  <a:srgbClr val="223250"/>
                </a:solidFill>
                <a:latin typeface="+mn-ea"/>
                <a:cs typeface="+mn-ea"/>
                <a:sym typeface="+mn-ea"/>
              </a:rPr>
              <a:t>同济创业谷</a:t>
            </a:r>
            <a:endParaRPr lang="zh-CN" altLang="en-US" sz="2000" b="1">
              <a:solidFill>
                <a:srgbClr val="223250"/>
              </a:solidFill>
              <a:latin typeface="+mn-ea"/>
              <a:cs typeface="+mn-ea"/>
              <a:sym typeface="+mn-ea"/>
            </a:endParaRPr>
          </a:p>
        </p:txBody>
      </p:sp>
      <p:sp>
        <p:nvSpPr>
          <p:cNvPr id="19" name="矩形 18"/>
          <p:cNvSpPr/>
          <p:nvPr>
            <p:custDataLst>
              <p:tags r:id="rId10"/>
            </p:custDataLst>
          </p:nvPr>
        </p:nvSpPr>
        <p:spPr>
          <a:xfrm>
            <a:off x="768359" y="3481593"/>
            <a:ext cx="2239651" cy="341339"/>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spcBef>
                <a:spcPct val="0"/>
              </a:spcBef>
              <a:spcAft>
                <a:spcPct val="0"/>
              </a:spcAft>
            </a:pPr>
            <a:r>
              <a:rPr lang="zh-CN" altLang="en-US" sz="2000" b="1">
                <a:solidFill>
                  <a:srgbClr val="223250"/>
                </a:solidFill>
                <a:latin typeface="+mn-ea"/>
                <a:cs typeface="+mn-ea"/>
                <a:sym typeface="+mn-ea"/>
              </a:rPr>
              <a:t>同济</a:t>
            </a:r>
            <a:r>
              <a:rPr lang="zh-CN" altLang="en-US" sz="2000" b="1">
                <a:solidFill>
                  <a:srgbClr val="223250"/>
                </a:solidFill>
                <a:latin typeface="+mn-ea"/>
                <a:cs typeface="+mn-ea"/>
                <a:sym typeface="+mn-ea"/>
              </a:rPr>
              <a:t>乒协</a:t>
            </a:r>
            <a:endParaRPr lang="zh-CN" altLang="en-US" sz="2000" b="1">
              <a:solidFill>
                <a:srgbClr val="223250"/>
              </a:solidFill>
              <a:latin typeface="+mn-ea"/>
              <a:cs typeface="+mn-ea"/>
              <a:sym typeface="+mn-ea"/>
            </a:endParaRPr>
          </a:p>
        </p:txBody>
      </p:sp>
      <p:cxnSp>
        <p:nvCxnSpPr>
          <p:cNvPr id="26" name="直接连接符 25"/>
          <p:cNvCxnSpPr/>
          <p:nvPr>
            <p:custDataLst>
              <p:tags r:id="rId11"/>
            </p:custDataLst>
          </p:nvPr>
        </p:nvCxnSpPr>
        <p:spPr>
          <a:xfrm>
            <a:off x="761834" y="1920971"/>
            <a:ext cx="2668865" cy="0"/>
          </a:xfrm>
          <a:prstGeom prst="line">
            <a:avLst/>
          </a:prstGeom>
          <a:ln w="9525">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cxnSp>
        <p:nvCxnSpPr>
          <p:cNvPr id="27" name="直接连接符 26"/>
          <p:cNvCxnSpPr/>
          <p:nvPr>
            <p:custDataLst>
              <p:tags r:id="rId12"/>
            </p:custDataLst>
          </p:nvPr>
        </p:nvCxnSpPr>
        <p:spPr>
          <a:xfrm>
            <a:off x="761834" y="3827951"/>
            <a:ext cx="2587034" cy="0"/>
          </a:xfrm>
          <a:prstGeom prst="line">
            <a:avLst/>
          </a:prstGeom>
          <a:ln w="9525">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sp>
        <p:nvSpPr>
          <p:cNvPr id="28" name="矩形 27"/>
          <p:cNvSpPr/>
          <p:nvPr>
            <p:custDataLst>
              <p:tags r:id="rId13"/>
            </p:custDataLst>
          </p:nvPr>
        </p:nvSpPr>
        <p:spPr>
          <a:xfrm>
            <a:off x="6145953" y="1104268"/>
            <a:ext cx="2235886" cy="341339"/>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r">
              <a:spcBef>
                <a:spcPct val="0"/>
              </a:spcBef>
              <a:spcAft>
                <a:spcPct val="0"/>
              </a:spcAft>
            </a:pPr>
            <a:r>
              <a:rPr lang="en-US" altLang="zh-CN" sz="2000" b="1">
                <a:solidFill>
                  <a:srgbClr val="223250"/>
                </a:solidFill>
                <a:latin typeface="+mn-ea"/>
                <a:cs typeface="+mn-ea"/>
                <a:sym typeface="+mn-ea"/>
              </a:rPr>
              <a:t>TJTT </a:t>
            </a:r>
            <a:r>
              <a:rPr lang="en-US" altLang="zh-CN" sz="2000" b="1">
                <a:solidFill>
                  <a:srgbClr val="223250"/>
                </a:solidFill>
                <a:latin typeface="+mn-ea"/>
                <a:cs typeface="+mn-ea"/>
                <a:sym typeface="+mn-ea"/>
              </a:rPr>
              <a:t>Studio</a:t>
            </a:r>
            <a:endParaRPr lang="en-US" altLang="zh-CN" sz="2000" b="1">
              <a:solidFill>
                <a:srgbClr val="223250"/>
              </a:solidFill>
              <a:latin typeface="+mn-ea"/>
              <a:cs typeface="+mn-ea"/>
              <a:sym typeface="+mn-ea"/>
            </a:endParaRPr>
          </a:p>
        </p:txBody>
      </p:sp>
      <p:sp>
        <p:nvSpPr>
          <p:cNvPr id="31" name="矩形 30"/>
          <p:cNvSpPr/>
          <p:nvPr>
            <p:custDataLst>
              <p:tags r:id="rId14"/>
            </p:custDataLst>
          </p:nvPr>
        </p:nvSpPr>
        <p:spPr>
          <a:xfrm>
            <a:off x="5971540" y="2796540"/>
            <a:ext cx="2409825" cy="341630"/>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r">
              <a:spcBef>
                <a:spcPct val="0"/>
              </a:spcBef>
              <a:spcAft>
                <a:spcPct val="0"/>
              </a:spcAft>
            </a:pPr>
            <a:r>
              <a:rPr lang="zh-CN" altLang="en-US" sz="2000" b="1" dirty="0">
                <a:solidFill>
                  <a:srgbClr val="223250"/>
                </a:solidFill>
                <a:latin typeface="+mn-ea"/>
                <a:cs typeface="+mn-ea"/>
                <a:sym typeface="+mn-ea"/>
              </a:rPr>
              <a:t>同济大学体育教学部</a:t>
            </a:r>
            <a:endParaRPr lang="zh-CN" altLang="en-US" sz="2000" b="1" dirty="0">
              <a:solidFill>
                <a:srgbClr val="223250"/>
              </a:solidFill>
              <a:latin typeface="+mn-ea"/>
              <a:cs typeface="+mn-ea"/>
              <a:sym typeface="+mn-ea"/>
            </a:endParaRPr>
          </a:p>
        </p:txBody>
      </p:sp>
      <p:cxnSp>
        <p:nvCxnSpPr>
          <p:cNvPr id="33" name="直接连接符 32"/>
          <p:cNvCxnSpPr/>
          <p:nvPr>
            <p:custDataLst>
              <p:tags r:id="rId15"/>
            </p:custDataLst>
          </p:nvPr>
        </p:nvCxnSpPr>
        <p:spPr>
          <a:xfrm>
            <a:off x="5749397" y="1451129"/>
            <a:ext cx="2636261" cy="0"/>
          </a:xfrm>
          <a:prstGeom prst="line">
            <a:avLst/>
          </a:prstGeom>
          <a:ln w="9525">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cxnSp>
        <p:nvCxnSpPr>
          <p:cNvPr id="34" name="直接连接符 33"/>
          <p:cNvCxnSpPr/>
          <p:nvPr>
            <p:custDataLst>
              <p:tags r:id="rId16"/>
            </p:custDataLst>
          </p:nvPr>
        </p:nvCxnSpPr>
        <p:spPr>
          <a:xfrm>
            <a:off x="5869870" y="3140254"/>
            <a:ext cx="2515618" cy="0"/>
          </a:xfrm>
          <a:prstGeom prst="line">
            <a:avLst/>
          </a:prstGeom>
          <a:ln w="9525">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3" name="图片 22" descr="C:/Users/bozige/Desktop/logo1.pnglogo1"/>
          <p:cNvPicPr>
            <a:picLocks noChangeAspect="1"/>
          </p:cNvPicPr>
          <p:nvPr/>
        </p:nvPicPr>
        <p:blipFill>
          <a:blip r:embed="rId17"/>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
        <p:nvSpPr>
          <p:cNvPr id="3" name="矩形 2"/>
          <p:cNvSpPr/>
          <p:nvPr/>
        </p:nvSpPr>
        <p:spPr>
          <a:xfrm>
            <a:off x="301869" y="125808"/>
            <a:ext cx="2355931"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研发支持</a:t>
            </a:r>
            <a:endParaRPr lang="zh-CN" altLang="en-US" sz="2400">
              <a:ln w="38100">
                <a:noFill/>
              </a:ln>
              <a:solidFill>
                <a:srgbClr val="223250"/>
              </a:solidFill>
              <a:latin typeface="+mj-ea"/>
              <a:ea typeface="+mj-ea"/>
              <a:sym typeface="+mn-lt"/>
            </a:endParaRPr>
          </a:p>
        </p:txBody>
      </p:sp>
      <p:sp>
        <p:nvSpPr>
          <p:cNvPr id="6" name="文本框 5"/>
          <p:cNvSpPr txBox="1"/>
          <p:nvPr/>
        </p:nvSpPr>
        <p:spPr>
          <a:xfrm>
            <a:off x="314325" y="558800"/>
            <a:ext cx="198882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RESEARCH </a:t>
            </a:r>
            <a:r>
              <a:rPr lang="en-US" altLang="zh-CN" sz="900">
                <a:solidFill>
                  <a:schemeClr val="tx1">
                    <a:lumMod val="75000"/>
                    <a:lumOff val="25000"/>
                  </a:schemeClr>
                </a:solidFill>
              </a:rPr>
              <a:t>SUPPORT</a:t>
            </a:r>
            <a:endParaRPr lang="en-US" altLang="zh-CN" sz="900">
              <a:solidFill>
                <a:schemeClr val="tx1">
                  <a:lumMod val="75000"/>
                  <a:lumOff val="25000"/>
                </a:schemeClr>
              </a:solidFill>
            </a:endParaRPr>
          </a:p>
        </p:txBody>
      </p:sp>
      <p:sp>
        <p:nvSpPr>
          <p:cNvPr id="7" name="矩形 6"/>
          <p:cNvSpPr/>
          <p:nvPr/>
        </p:nvSpPr>
        <p:spPr>
          <a:xfrm>
            <a:off x="8915400" y="1341644"/>
            <a:ext cx="228600" cy="24831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17" grpId="0" animBg="1"/>
      <p:bldP spid="17" grpId="1" animBg="1"/>
      <p:bldP spid="31" grpId="0" animBg="1"/>
      <p:bldP spid="31" grpId="1" animBg="1"/>
      <p:bldP spid="19" grpId="0" animBg="1"/>
      <p:bldP spid="1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889" y="1838822"/>
            <a:ext cx="4794727" cy="768350"/>
          </a:xfrm>
          <a:prstGeom prst="rect">
            <a:avLst/>
          </a:prstGeom>
        </p:spPr>
        <p:txBody>
          <a:bodyPr wrap="square">
            <a:spAutoFit/>
          </a:bodyPr>
          <a:lstStyle/>
          <a:p>
            <a:pPr defTabSz="914400"/>
            <a:r>
              <a:rPr lang="zh-CN" altLang="en-US" sz="4400" b="1" i="0">
                <a:solidFill>
                  <a:srgbClr val="223250"/>
                </a:solidFill>
                <a:effectLst/>
                <a:latin typeface="+mj-ea"/>
                <a:ea typeface="+mj-ea"/>
              </a:rPr>
              <a:t>项目</a:t>
            </a:r>
            <a:r>
              <a:rPr lang="zh-CN" altLang="en-US" sz="4400" b="1" i="0">
                <a:solidFill>
                  <a:srgbClr val="223250"/>
                </a:solidFill>
                <a:effectLst/>
                <a:latin typeface="+mj-ea"/>
                <a:ea typeface="+mj-ea"/>
              </a:rPr>
              <a:t>成果</a:t>
            </a:r>
            <a:endParaRPr lang="zh-CN" altLang="en-US" sz="4400" b="1" i="0">
              <a:solidFill>
                <a:srgbClr val="223250"/>
              </a:solidFill>
              <a:effectLst/>
              <a:latin typeface="+mj-ea"/>
              <a:ea typeface="+mj-ea"/>
            </a:endParaRP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THREE</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endParaRPr lang="en-US" altLang="zh-CN" sz="1000">
              <a:ln w="19050">
                <a:noFill/>
              </a:ln>
              <a:solidFill>
                <a:srgbClr val="F4C68C"/>
              </a:solidFill>
              <a:latin typeface="+mj-ea"/>
              <a:ea typeface="+mj-ea"/>
            </a:endParaRPr>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182534"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THREE</a:t>
            </a:r>
            <a:endParaRPr lang="zh-CN" altLang="en-US" sz="1100">
              <a:latin typeface="+mj-ea"/>
              <a:ea typeface="+mj-ea"/>
            </a:endParaRPr>
          </a:p>
        </p:txBody>
      </p:sp>
      <p:pic>
        <p:nvPicPr>
          <p:cNvPr id="23" name="图片 22" descr="C:/Users/bozige/Desktop/logo1.pnglogo1"/>
          <p:cNvPicPr>
            <a:picLocks noChangeAspect="1"/>
          </p:cNvPicPr>
          <p:nvPr/>
        </p:nvPicPr>
        <p:blipFill>
          <a:blip r:embed="rId1"/>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869" y="125808"/>
            <a:ext cx="2355931" cy="460375"/>
          </a:xfrm>
          <a:prstGeom prst="rect">
            <a:avLst/>
          </a:prstGeom>
          <a:noFill/>
          <a:ln>
            <a:noFill/>
          </a:ln>
        </p:spPr>
        <p:txBody>
          <a:bodyPr wrap="square" rtlCol="0">
            <a:spAutoFit/>
          </a:bodyPr>
          <a:lstStyle/>
          <a:p>
            <a:pPr defTabSz="914400"/>
            <a:r>
              <a:rPr lang="zh-CN" altLang="en-US" sz="2400" b="1">
                <a:solidFill>
                  <a:srgbClr val="223250"/>
                </a:solidFill>
                <a:effectLst/>
                <a:latin typeface="+mj-ea"/>
                <a:ea typeface="+mj-ea"/>
                <a:sym typeface="+mn-ea"/>
              </a:rPr>
              <a:t>项目成果</a:t>
            </a:r>
            <a:endParaRPr lang="zh-CN" altLang="en-US" sz="2400">
              <a:ln w="38100">
                <a:noFill/>
              </a:ln>
              <a:solidFill>
                <a:srgbClr val="223250"/>
              </a:solidFill>
              <a:latin typeface="+mj-ea"/>
              <a:ea typeface="+mj-ea"/>
              <a:sym typeface="+mn-lt"/>
            </a:endParaRPr>
          </a:p>
        </p:txBody>
      </p:sp>
      <p:sp>
        <p:nvSpPr>
          <p:cNvPr id="15" name="文本框 14"/>
          <p:cNvSpPr txBox="1"/>
          <p:nvPr/>
        </p:nvSpPr>
        <p:spPr>
          <a:xfrm>
            <a:off x="314325" y="558800"/>
            <a:ext cx="189928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PROJECT  ACCO</a:t>
            </a:r>
            <a:r>
              <a:rPr lang="en-US" altLang="zh-CN" sz="900">
                <a:solidFill>
                  <a:schemeClr val="tx1">
                    <a:lumMod val="75000"/>
                    <a:lumOff val="25000"/>
                  </a:schemeClr>
                </a:solidFill>
              </a:rPr>
              <a:t>MPLISHMENTS</a:t>
            </a:r>
            <a:endParaRPr lang="en-US" altLang="zh-CN" sz="900">
              <a:solidFill>
                <a:schemeClr val="tx1">
                  <a:lumMod val="75000"/>
                  <a:lumOff val="25000"/>
                </a:schemeClr>
              </a:solidFill>
            </a:endParaRP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283075" y="366395"/>
            <a:ext cx="3541395" cy="460375"/>
          </a:xfrm>
          <a:prstGeom prst="rect">
            <a:avLst/>
          </a:prstGeom>
          <a:noFill/>
          <a:ln>
            <a:noFill/>
          </a:ln>
        </p:spPr>
        <p:txBody>
          <a:bodyPr wrap="square" rtlCol="0">
            <a:spAutoFit/>
          </a:bodyPr>
          <a:lstStyle/>
          <a:p>
            <a:r>
              <a:rPr lang="en-US" altLang="zh-CN" sz="2400">
                <a:ln w="38100">
                  <a:noFill/>
                </a:ln>
                <a:solidFill>
                  <a:srgbClr val="223250"/>
                </a:solidFill>
                <a:latin typeface="+mj-ea"/>
                <a:ea typeface="+mj-ea"/>
                <a:sym typeface="+mn-lt"/>
              </a:rPr>
              <a:t>TJTT</a:t>
            </a:r>
            <a:r>
              <a:rPr lang="zh-CN" altLang="en-US" sz="2400">
                <a:ln w="38100">
                  <a:noFill/>
                </a:ln>
                <a:solidFill>
                  <a:srgbClr val="223250"/>
                </a:solidFill>
                <a:latin typeface="+mj-ea"/>
                <a:ea typeface="+mj-ea"/>
                <a:sym typeface="+mn-lt"/>
              </a:rPr>
              <a:t>乒乓球一体化平台</a:t>
            </a:r>
            <a:endParaRPr lang="zh-CN" altLang="en-US" sz="2400">
              <a:ln w="38100">
                <a:noFill/>
              </a:ln>
              <a:solidFill>
                <a:srgbClr val="223250"/>
              </a:solidFill>
              <a:latin typeface="+mj-ea"/>
              <a:ea typeface="+mj-ea"/>
              <a:sym typeface="+mn-lt"/>
            </a:endParaRPr>
          </a:p>
        </p:txBody>
      </p:sp>
      <p:sp>
        <p:nvSpPr>
          <p:cNvPr id="22" name="矩形 21"/>
          <p:cNvSpPr/>
          <p:nvPr/>
        </p:nvSpPr>
        <p:spPr>
          <a:xfrm>
            <a:off x="4895850" y="868680"/>
            <a:ext cx="3274060" cy="337185"/>
          </a:xfrm>
          <a:prstGeom prst="rect">
            <a:avLst/>
          </a:prstGeom>
          <a:noFill/>
          <a:ln>
            <a:noFill/>
          </a:ln>
        </p:spPr>
        <p:txBody>
          <a:bodyPr wrap="square" rtlCol="0">
            <a:spAutoFit/>
          </a:bodyPr>
          <a:lstStyle/>
          <a:p>
            <a:pPr algn="l"/>
            <a:r>
              <a:rPr lang="zh-CN" altLang="en-US" sz="1600">
                <a:ln w="38100">
                  <a:noFill/>
                </a:ln>
                <a:solidFill>
                  <a:srgbClr val="F4C68C"/>
                </a:solidFill>
                <a:latin typeface="+mj-ea"/>
                <a:ea typeface="+mj-ea"/>
                <a:sym typeface="+mn-lt"/>
              </a:rPr>
              <a:t>网站端</a:t>
            </a:r>
            <a:r>
              <a:rPr lang="en-US" altLang="zh-CN" sz="1600">
                <a:ln w="38100">
                  <a:noFill/>
                </a:ln>
                <a:solidFill>
                  <a:srgbClr val="F4C68C"/>
                </a:solidFill>
                <a:latin typeface="+mj-ea"/>
                <a:ea typeface="+mj-ea"/>
                <a:sym typeface="+mn-lt"/>
              </a:rPr>
              <a:t>              vs	     </a:t>
            </a:r>
            <a:r>
              <a:rPr lang="zh-CN" altLang="en-US" sz="1600">
                <a:ln w="38100">
                  <a:noFill/>
                </a:ln>
                <a:solidFill>
                  <a:srgbClr val="F4C68C"/>
                </a:solidFill>
                <a:latin typeface="+mj-ea"/>
                <a:ea typeface="+mj-ea"/>
                <a:sym typeface="+mn-lt"/>
              </a:rPr>
              <a:t>微信小程序</a:t>
            </a:r>
            <a:endParaRPr lang="zh-CN" altLang="en-US" sz="1600">
              <a:ln w="38100">
                <a:noFill/>
              </a:ln>
              <a:solidFill>
                <a:srgbClr val="F4C68C"/>
              </a:solidFill>
              <a:latin typeface="+mj-ea"/>
              <a:ea typeface="+mj-ea"/>
              <a:sym typeface="+mn-lt"/>
            </a:endParaRPr>
          </a:p>
        </p:txBody>
      </p:sp>
      <p:sp>
        <p:nvSpPr>
          <p:cNvPr id="23" name="文本框 22"/>
          <p:cNvSpPr txBox="1"/>
          <p:nvPr/>
        </p:nvSpPr>
        <p:spPr>
          <a:xfrm>
            <a:off x="4297680" y="3636010"/>
            <a:ext cx="3427730" cy="1330960"/>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a:solidFill>
                  <a:schemeClr val="tx1">
                    <a:lumMod val="65000"/>
                    <a:lumOff val="35000"/>
                  </a:schemeClr>
                </a:solidFill>
                <a:cs typeface="思源黑体 CN Normal" panose="020B0400000000000000" charset="-122"/>
              </a:rPr>
              <a:t>前端：</a:t>
            </a:r>
            <a:r>
              <a:rPr lang="en-US" altLang="zh-CN" sz="1050">
                <a:solidFill>
                  <a:schemeClr val="tx1">
                    <a:lumMod val="65000"/>
                    <a:lumOff val="35000"/>
                  </a:schemeClr>
                </a:solidFill>
                <a:cs typeface="思源黑体 CN Normal" panose="020B0400000000000000" charset="-122"/>
              </a:rPr>
              <a:t>Uniapp+V</a:t>
            </a:r>
            <a:r>
              <a:rPr lang="zh-CN" altLang="en-US" sz="1050">
                <a:solidFill>
                  <a:schemeClr val="tx1">
                    <a:lumMod val="65000"/>
                    <a:lumOff val="35000"/>
                  </a:schemeClr>
                </a:solidFill>
                <a:cs typeface="思源黑体 CN Normal" panose="020B0400000000000000" charset="-122"/>
              </a:rPr>
              <a:t>ue</a:t>
            </a:r>
            <a:r>
              <a:rPr lang="en-US" altLang="zh-CN" sz="1050">
                <a:solidFill>
                  <a:schemeClr val="tx1">
                    <a:lumMod val="65000"/>
                    <a:lumOff val="35000"/>
                  </a:schemeClr>
                </a:solidFill>
                <a:cs typeface="思源黑体 CN Normal" panose="020B0400000000000000" charset="-122"/>
              </a:rPr>
              <a:t>2</a:t>
            </a:r>
            <a:r>
              <a:rPr lang="zh-CN" altLang="en-US" sz="1050">
                <a:solidFill>
                  <a:schemeClr val="tx1">
                    <a:lumMod val="65000"/>
                    <a:lumOff val="35000"/>
                  </a:schemeClr>
                </a:solidFill>
                <a:cs typeface="思源黑体 CN Normal" panose="020B0400000000000000" charset="-122"/>
              </a:rPr>
              <a:t>+</a:t>
            </a:r>
            <a:r>
              <a:rPr lang="en-US" altLang="zh-CN" sz="1050">
                <a:solidFill>
                  <a:schemeClr val="tx1">
                    <a:lumMod val="65000"/>
                    <a:lumOff val="35000"/>
                  </a:schemeClr>
                </a:solidFill>
                <a:cs typeface="思源黑体 CN Normal" panose="020B0400000000000000" charset="-122"/>
              </a:rPr>
              <a:t>J</a:t>
            </a:r>
            <a:r>
              <a:rPr lang="zh-CN" altLang="en-US" sz="1050">
                <a:solidFill>
                  <a:schemeClr val="tx1">
                    <a:lumMod val="65000"/>
                    <a:lumOff val="35000"/>
                  </a:schemeClr>
                </a:solidFill>
                <a:cs typeface="思源黑体 CN Normal" panose="020B0400000000000000" charset="-122"/>
              </a:rPr>
              <a:t>avascript</a:t>
            </a:r>
            <a:endParaRPr lang="zh-CN" altLang="en-US" sz="1050">
              <a:solidFill>
                <a:schemeClr val="tx1">
                  <a:lumMod val="65000"/>
                  <a:lumOff val="35000"/>
                </a:schemeClr>
              </a:solidFill>
              <a:cs typeface="思源黑体 CN Normal" panose="020B0400000000000000" charset="-122"/>
            </a:endParaRPr>
          </a:p>
          <a:p>
            <a:pPr>
              <a:lnSpc>
                <a:spcPct val="150000"/>
              </a:lnSpc>
            </a:pPr>
            <a:r>
              <a:rPr lang="zh-CN" altLang="en-US" sz="1050">
                <a:solidFill>
                  <a:schemeClr val="tx1">
                    <a:lumMod val="65000"/>
                    <a:lumOff val="35000"/>
                  </a:schemeClr>
                </a:solidFill>
                <a:cs typeface="思源黑体 CN Normal" panose="020B0400000000000000" charset="-122"/>
              </a:rPr>
              <a:t>后端：Python Flask</a:t>
            </a:r>
            <a:endParaRPr lang="zh-CN" altLang="en-US" sz="1050">
              <a:solidFill>
                <a:schemeClr val="tx1">
                  <a:lumMod val="65000"/>
                  <a:lumOff val="35000"/>
                </a:schemeClr>
              </a:solidFill>
              <a:cs typeface="思源黑体 CN Normal" panose="020B0400000000000000" charset="-122"/>
            </a:endParaRPr>
          </a:p>
          <a:p>
            <a:pPr>
              <a:lnSpc>
                <a:spcPct val="150000"/>
              </a:lnSpc>
            </a:pPr>
            <a:r>
              <a:rPr lang="zh-CN" altLang="en-US" sz="1050">
                <a:solidFill>
                  <a:schemeClr val="tx1">
                    <a:lumMod val="65000"/>
                    <a:lumOff val="35000"/>
                  </a:schemeClr>
                </a:solidFill>
                <a:cs typeface="思源黑体 CN Normal" panose="020B0400000000000000" charset="-122"/>
              </a:rPr>
              <a:t>数据库：</a:t>
            </a:r>
            <a:r>
              <a:rPr lang="en-US" altLang="zh-CN" sz="1050">
                <a:solidFill>
                  <a:schemeClr val="tx1">
                    <a:lumMod val="65000"/>
                    <a:lumOff val="35000"/>
                  </a:schemeClr>
                </a:solidFill>
                <a:cs typeface="思源黑体 CN Normal" panose="020B0400000000000000" charset="-122"/>
              </a:rPr>
              <a:t>MySQL</a:t>
            </a:r>
            <a:endParaRPr lang="zh-CN" altLang="en-US" sz="1050">
              <a:solidFill>
                <a:schemeClr val="tx1">
                  <a:lumMod val="65000"/>
                  <a:lumOff val="35000"/>
                </a:schemeClr>
              </a:solidFill>
              <a:cs typeface="思源黑体 CN Normal" panose="020B0400000000000000" charset="-122"/>
            </a:endParaRPr>
          </a:p>
          <a:p>
            <a:pPr>
              <a:lnSpc>
                <a:spcPct val="150000"/>
              </a:lnSpc>
            </a:pPr>
            <a:r>
              <a:rPr lang="zh-CN" altLang="en-US" sz="1050">
                <a:solidFill>
                  <a:schemeClr val="tx1">
                    <a:lumMod val="65000"/>
                    <a:lumOff val="35000"/>
                  </a:schemeClr>
                </a:solidFill>
                <a:cs typeface="思源黑体 CN Normal" panose="020B0400000000000000" charset="-122"/>
              </a:rPr>
              <a:t>后台服务器：阿里云应用轻量服务器 CentOS 7.6.1810</a:t>
            </a:r>
            <a:endParaRPr lang="zh-CN" altLang="en-US" sz="1050">
              <a:solidFill>
                <a:schemeClr val="tx1">
                  <a:lumMod val="65000"/>
                  <a:lumOff val="35000"/>
                </a:schemeClr>
              </a:solidFill>
              <a:cs typeface="思源黑体 CN Normal" panose="020B0400000000000000" charset="-122"/>
            </a:endParaRPr>
          </a:p>
          <a:p>
            <a:pPr>
              <a:lnSpc>
                <a:spcPct val="150000"/>
              </a:lnSpc>
            </a:pPr>
            <a:r>
              <a:rPr lang="zh-CN" altLang="en-US" sz="1050">
                <a:solidFill>
                  <a:schemeClr val="tx1">
                    <a:lumMod val="65000"/>
                    <a:lumOff val="35000"/>
                  </a:schemeClr>
                </a:solidFill>
                <a:cs typeface="思源黑体 CN Normal" panose="020B0400000000000000" charset="-122"/>
              </a:rPr>
              <a:t>代码协作平台：</a:t>
            </a:r>
            <a:r>
              <a:rPr lang="en-US" altLang="zh-CN" sz="1050">
                <a:solidFill>
                  <a:schemeClr val="tx1">
                    <a:lumMod val="65000"/>
                    <a:lumOff val="35000"/>
                  </a:schemeClr>
                </a:solidFill>
                <a:cs typeface="思源黑体 CN Normal" panose="020B0400000000000000" charset="-122"/>
              </a:rPr>
              <a:t>Coding Dev</a:t>
            </a:r>
            <a:r>
              <a:rPr lang="en-US" altLang="zh-CN" sz="1050">
                <a:solidFill>
                  <a:schemeClr val="tx1">
                    <a:lumMod val="65000"/>
                    <a:lumOff val="35000"/>
                  </a:schemeClr>
                </a:solidFill>
                <a:cs typeface="思源黑体 CN Normal" panose="020B0400000000000000" charset="-122"/>
              </a:rPr>
              <a:t>Ops</a:t>
            </a:r>
            <a:endParaRPr lang="en-US" altLang="zh-CN" sz="1050">
              <a:solidFill>
                <a:schemeClr val="tx1">
                  <a:lumMod val="65000"/>
                  <a:lumOff val="35000"/>
                </a:schemeClr>
              </a:solidFill>
              <a:cs typeface="思源黑体 CN Normal" panose="020B0400000000000000" charset="-122"/>
            </a:endParaRPr>
          </a:p>
        </p:txBody>
      </p:sp>
      <p:sp>
        <p:nvSpPr>
          <p:cNvPr id="6" name="矩形 5"/>
          <p:cNvSpPr/>
          <p:nvPr/>
        </p:nvSpPr>
        <p:spPr>
          <a:xfrm>
            <a:off x="8915400" y="1613648"/>
            <a:ext cx="228600" cy="239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p:nvPr/>
        </p:nvPicPr>
        <p:blipFill>
          <a:blip r:embed="rId1"/>
          <a:srcRect l="7220" t="10033" r="10703" b="5819"/>
        </p:blipFill>
        <p:spPr>
          <a:xfrm>
            <a:off x="3115945" y="1442085"/>
            <a:ext cx="3215005" cy="2004060"/>
          </a:xfrm>
          <a:prstGeom prst="rect">
            <a:avLst/>
          </a:prstGeom>
        </p:spPr>
      </p:pic>
      <p:pic>
        <p:nvPicPr>
          <p:cNvPr id="11" name="图片 10"/>
          <p:cNvPicPr/>
          <p:nvPr/>
        </p:nvPicPr>
        <p:blipFill>
          <a:blip r:embed="rId2"/>
        </p:blipFill>
        <p:spPr>
          <a:xfrm>
            <a:off x="6410960" y="1294765"/>
            <a:ext cx="2154555" cy="2340610"/>
          </a:xfrm>
          <a:prstGeom prst="rect">
            <a:avLst/>
          </a:prstGeom>
        </p:spPr>
      </p:pic>
      <p:pic>
        <p:nvPicPr>
          <p:cNvPr id="12" name="图片 11" descr="TJTT小程序软著证书"/>
          <p:cNvPicPr>
            <a:picLocks noChangeAspect="1"/>
          </p:cNvPicPr>
          <p:nvPr/>
        </p:nvPicPr>
        <p:blipFill>
          <a:blip r:embed="rId3"/>
          <a:stretch>
            <a:fillRect/>
          </a:stretch>
        </p:blipFill>
        <p:spPr>
          <a:xfrm>
            <a:off x="295275" y="878205"/>
            <a:ext cx="2722880" cy="3684905"/>
          </a:xfrm>
          <a:prstGeom prst="rect">
            <a:avLst/>
          </a:prstGeom>
        </p:spPr>
      </p:pic>
      <p:pic>
        <p:nvPicPr>
          <p:cNvPr id="13" name="图片 12" descr="C:/Users/bozige/Desktop/logo1.pnglogo1"/>
          <p:cNvPicPr>
            <a:picLocks noChangeAspect="1"/>
          </p:cNvPicPr>
          <p:nvPr/>
        </p:nvPicPr>
        <p:blipFill>
          <a:blip r:embed="rId4"/>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p:tgtEl>
                                          <p:spTgt spid="23"/>
                                        </p:tgtEl>
                                        <p:attrNameLst>
                                          <p:attrName>ppt_y</p:attrName>
                                        </p:attrNameLst>
                                      </p:cBhvr>
                                      <p:tavLst>
                                        <p:tav tm="0">
                                          <p:val>
                                            <p:strVal val="#ppt_y+#ppt_h*1.125000"/>
                                          </p:val>
                                        </p:tav>
                                        <p:tav tm="100000">
                                          <p:val>
                                            <p:strVal val="#ppt_y"/>
                                          </p:val>
                                        </p:tav>
                                      </p:tavLst>
                                    </p:anim>
                                    <p:animEffect transition="in" filter="wipe(up)">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1" grpId="1"/>
      <p:bldP spid="22"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282770" y="885626"/>
            <a:ext cx="4370252" cy="306705"/>
          </a:xfrm>
          <a:prstGeom prst="rect">
            <a:avLst/>
          </a:prstGeom>
          <a:noFill/>
          <a:ln>
            <a:noFill/>
          </a:ln>
        </p:spPr>
        <p:txBody>
          <a:bodyPr wrap="square" rtlCol="0">
            <a:spAutoFit/>
          </a:bodyPr>
          <a:lstStyle/>
          <a:p>
            <a:pPr algn="l"/>
            <a:r>
              <a:rPr lang="en-US" altLang="zh-CN" sz="1400">
                <a:ln w="38100">
                  <a:noFill/>
                </a:ln>
                <a:solidFill>
                  <a:srgbClr val="F4C68C"/>
                </a:solidFill>
                <a:latin typeface="+mj-ea"/>
                <a:ea typeface="+mj-ea"/>
                <a:sym typeface="+mn-lt"/>
              </a:rPr>
              <a:t>Season 01 C</a:t>
            </a:r>
            <a:r>
              <a:rPr lang="en-US" altLang="zh-CN" sz="1400">
                <a:ln w="38100">
                  <a:noFill/>
                </a:ln>
                <a:solidFill>
                  <a:srgbClr val="F4C68C"/>
                </a:solidFill>
                <a:latin typeface="+mj-ea"/>
                <a:ea typeface="+mj-ea"/>
                <a:sym typeface="+mn-lt"/>
              </a:rPr>
              <a:t>ompetitions</a:t>
            </a:r>
            <a:endParaRPr lang="en-US" altLang="zh-CN" sz="1400">
              <a:ln w="38100">
                <a:noFill/>
              </a:ln>
              <a:solidFill>
                <a:srgbClr val="F4C68C"/>
              </a:solidFill>
              <a:latin typeface="+mj-ea"/>
              <a:ea typeface="+mj-ea"/>
              <a:sym typeface="+mn-lt"/>
            </a:endParaRPr>
          </a:p>
        </p:txBody>
      </p:sp>
      <p:sp>
        <p:nvSpPr>
          <p:cNvPr id="6" name="矩形 5"/>
          <p:cNvSpPr/>
          <p:nvPr/>
        </p:nvSpPr>
        <p:spPr>
          <a:xfrm>
            <a:off x="8915400" y="1613648"/>
            <a:ext cx="228600" cy="239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1869" y="125808"/>
            <a:ext cx="2355931" cy="460375"/>
          </a:xfrm>
          <a:prstGeom prst="rect">
            <a:avLst/>
          </a:prstGeom>
          <a:noFill/>
          <a:ln>
            <a:noFill/>
          </a:ln>
        </p:spPr>
        <p:txBody>
          <a:bodyPr wrap="square" rtlCol="0">
            <a:spAutoFit/>
          </a:bodyPr>
          <a:lstStyle/>
          <a:p>
            <a:pPr defTabSz="914400"/>
            <a:r>
              <a:rPr lang="zh-CN" altLang="en-US" sz="2400" b="1">
                <a:solidFill>
                  <a:srgbClr val="223250"/>
                </a:solidFill>
                <a:effectLst/>
                <a:latin typeface="+mj-ea"/>
                <a:ea typeface="+mj-ea"/>
                <a:sym typeface="+mn-ea"/>
              </a:rPr>
              <a:t>项目成果</a:t>
            </a:r>
            <a:endParaRPr lang="zh-CN" altLang="en-US" sz="2400">
              <a:ln w="38100">
                <a:noFill/>
              </a:ln>
              <a:solidFill>
                <a:srgbClr val="223250"/>
              </a:solidFill>
              <a:latin typeface="+mj-ea"/>
              <a:ea typeface="+mj-ea"/>
              <a:sym typeface="+mn-lt"/>
            </a:endParaRPr>
          </a:p>
        </p:txBody>
      </p:sp>
      <p:sp>
        <p:nvSpPr>
          <p:cNvPr id="4" name="文本框 3"/>
          <p:cNvSpPr txBox="1"/>
          <p:nvPr/>
        </p:nvSpPr>
        <p:spPr>
          <a:xfrm>
            <a:off x="314325" y="558800"/>
            <a:ext cx="189928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PROJECT  ACCO</a:t>
            </a:r>
            <a:r>
              <a:rPr lang="en-US" altLang="zh-CN" sz="900">
                <a:solidFill>
                  <a:schemeClr val="tx1">
                    <a:lumMod val="75000"/>
                    <a:lumOff val="25000"/>
                  </a:schemeClr>
                </a:solidFill>
              </a:rPr>
              <a:t>MPLISHMENTS</a:t>
            </a:r>
            <a:endParaRPr lang="en-US" altLang="zh-CN" sz="900">
              <a:solidFill>
                <a:schemeClr val="tx1">
                  <a:lumMod val="75000"/>
                  <a:lumOff val="25000"/>
                </a:schemeClr>
              </a:solidFill>
            </a:endParaRPr>
          </a:p>
        </p:txBody>
      </p:sp>
      <p:sp>
        <p:nvSpPr>
          <p:cNvPr id="9" name="矩形 8"/>
          <p:cNvSpPr/>
          <p:nvPr/>
        </p:nvSpPr>
        <p:spPr>
          <a:xfrm>
            <a:off x="4283075" y="509270"/>
            <a:ext cx="3541395" cy="398780"/>
          </a:xfrm>
          <a:prstGeom prst="rect">
            <a:avLst/>
          </a:prstGeom>
          <a:noFill/>
          <a:ln>
            <a:noFill/>
          </a:ln>
        </p:spPr>
        <p:txBody>
          <a:bodyPr wrap="square" rtlCol="0">
            <a:spAutoFit/>
          </a:bodyPr>
          <a:p>
            <a:r>
              <a:rPr lang="zh-CN" altLang="en-US" sz="2000">
                <a:ln w="38100">
                  <a:noFill/>
                </a:ln>
                <a:solidFill>
                  <a:srgbClr val="223250"/>
                </a:solidFill>
                <a:latin typeface="+mj-ea"/>
                <a:ea typeface="+mj-ea"/>
                <a:sym typeface="+mn-lt"/>
              </a:rPr>
              <a:t>第一赛季赛事</a:t>
            </a:r>
            <a:r>
              <a:rPr lang="zh-CN" altLang="en-US" sz="2000">
                <a:ln w="38100">
                  <a:noFill/>
                </a:ln>
                <a:solidFill>
                  <a:srgbClr val="223250"/>
                </a:solidFill>
                <a:latin typeface="+mj-ea"/>
                <a:ea typeface="+mj-ea"/>
                <a:sym typeface="+mn-lt"/>
              </a:rPr>
              <a:t>举办</a:t>
            </a:r>
            <a:endParaRPr lang="zh-CN" altLang="en-US" sz="2000">
              <a:ln w="38100">
                <a:noFill/>
              </a:ln>
              <a:solidFill>
                <a:srgbClr val="223250"/>
              </a:solidFill>
              <a:latin typeface="+mj-ea"/>
              <a:ea typeface="+mj-ea"/>
              <a:sym typeface="+mn-lt"/>
            </a:endParaRPr>
          </a:p>
        </p:txBody>
      </p:sp>
      <p:pic>
        <p:nvPicPr>
          <p:cNvPr id="12" name="图片 11"/>
          <p:cNvPicPr/>
          <p:nvPr/>
        </p:nvPicPr>
        <p:blipFill>
          <a:blip r:embed="rId1"/>
        </p:blipFill>
        <p:spPr>
          <a:xfrm>
            <a:off x="461645" y="811530"/>
            <a:ext cx="3568700" cy="4172585"/>
          </a:xfrm>
          <a:prstGeom prst="rect">
            <a:avLst/>
          </a:prstGeom>
        </p:spPr>
      </p:pic>
      <p:sp>
        <p:nvSpPr>
          <p:cNvPr id="23" name="文本框 22"/>
          <p:cNvSpPr txBox="1"/>
          <p:nvPr/>
        </p:nvSpPr>
        <p:spPr>
          <a:xfrm>
            <a:off x="4294505" y="1227455"/>
            <a:ext cx="4621530" cy="3513455"/>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l">
              <a:lnSpc>
                <a:spcPct val="150000"/>
              </a:lnSpc>
              <a:buClrTx/>
              <a:buSzTx/>
              <a:buFontTx/>
            </a:pPr>
            <a:r>
              <a:rPr lang="zh-CN" altLang="en-US" sz="1100">
                <a:solidFill>
                  <a:schemeClr val="tx1">
                    <a:lumMod val="65000"/>
                    <a:lumOff val="35000"/>
                  </a:schemeClr>
                </a:solidFill>
                <a:cs typeface="思源黑体 CN Normal" panose="020B0400000000000000" charset="-122"/>
              </a:rPr>
              <a:t>项目组成立初期（2023.10 - 2024.1）</a:t>
            </a: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r>
              <a:rPr lang="zh-CN" altLang="en-US" sz="1100">
                <a:solidFill>
                  <a:schemeClr val="tx1">
                    <a:lumMod val="65000"/>
                    <a:lumOff val="35000"/>
                  </a:schemeClr>
                </a:solidFill>
                <a:cs typeface="思源黑体 CN Normal" panose="020B0400000000000000" charset="-122"/>
              </a:rPr>
              <a:t>    · 乒协干事内测赛</a:t>
            </a: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r>
              <a:rPr lang="zh-CN" altLang="en-US" sz="1100">
                <a:solidFill>
                  <a:schemeClr val="tx1">
                    <a:lumMod val="65000"/>
                    <a:lumOff val="35000"/>
                  </a:schemeClr>
                </a:solidFill>
                <a:cs typeface="思源黑体 CN Normal" panose="020B0400000000000000" charset="-122"/>
              </a:rPr>
              <a:t>    · 乒协会员内测赛</a:t>
            </a: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r>
              <a:rPr lang="zh-CN" altLang="en-US" sz="1100">
                <a:solidFill>
                  <a:schemeClr val="tx1">
                    <a:lumMod val="65000"/>
                    <a:lumOff val="35000"/>
                  </a:schemeClr>
                </a:solidFill>
                <a:cs typeface="思源黑体 CN Normal" panose="020B0400000000000000" charset="-122"/>
              </a:rPr>
              <a:t>第一赛季（2024.3 - 2024.8）</a:t>
            </a: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r>
              <a:rPr lang="zh-CN" altLang="en-US" sz="1100">
                <a:solidFill>
                  <a:schemeClr val="tx1">
                    <a:lumMod val="65000"/>
                    <a:lumOff val="35000"/>
                  </a:schemeClr>
                </a:solidFill>
                <a:cs typeface="思源黑体 CN Normal" panose="020B0400000000000000" charset="-122"/>
              </a:rPr>
              <a:t>    · 星期二乒协活动时间或星期六校队训练时间，7场TJTT常规积分赛</a:t>
            </a: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r>
              <a:rPr lang="zh-CN" altLang="en-US" sz="1100">
                <a:solidFill>
                  <a:schemeClr val="tx1">
                    <a:lumMod val="65000"/>
                    <a:lumOff val="35000"/>
                  </a:schemeClr>
                </a:solidFill>
                <a:cs typeface="思源黑体 CN Normal" panose="020B0400000000000000" charset="-122"/>
              </a:rPr>
              <a:t>    · 同济大学“友谊杯”期间，协办友谊杯男女单打比赛，融入积分赛制</a:t>
            </a: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r>
              <a:rPr lang="zh-CN" altLang="en-US" sz="1100">
                <a:solidFill>
                  <a:schemeClr val="tx1">
                    <a:lumMod val="65000"/>
                    <a:lumOff val="35000"/>
                  </a:schemeClr>
                </a:solidFill>
                <a:cs typeface="思源黑体 CN Normal" panose="020B0400000000000000" charset="-122"/>
              </a:rPr>
              <a:t>用户覆盖</a:t>
            </a: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r>
              <a:rPr lang="zh-CN" altLang="en-US" sz="1100">
                <a:solidFill>
                  <a:schemeClr val="tx1">
                    <a:lumMod val="65000"/>
                    <a:lumOff val="35000"/>
                  </a:schemeClr>
                </a:solidFill>
                <a:cs typeface="思源黑体 CN Normal" panose="020B0400000000000000" charset="-122"/>
              </a:rPr>
              <a:t>    · 学生：340人</a:t>
            </a: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r>
              <a:rPr lang="zh-CN" altLang="en-US" sz="1100">
                <a:solidFill>
                  <a:schemeClr val="tx1">
                    <a:lumMod val="65000"/>
                    <a:lumOff val="35000"/>
                  </a:schemeClr>
                </a:solidFill>
                <a:cs typeface="思源黑体 CN Normal" panose="020B0400000000000000" charset="-122"/>
              </a:rPr>
              <a:t>               中国学生：330人</a:t>
            </a: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r>
              <a:rPr lang="zh-CN" altLang="en-US" sz="1100">
                <a:solidFill>
                  <a:schemeClr val="tx1">
                    <a:lumMod val="65000"/>
                    <a:lumOff val="35000"/>
                  </a:schemeClr>
                </a:solidFill>
                <a:cs typeface="思源黑体 CN Normal" panose="020B0400000000000000" charset="-122"/>
                <a:sym typeface="+mn-ea"/>
              </a:rPr>
              <a:t>               外籍留学生：10人</a:t>
            </a: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r>
              <a:rPr lang="zh-CN" altLang="en-US" sz="1100">
                <a:solidFill>
                  <a:schemeClr val="tx1">
                    <a:lumMod val="65000"/>
                    <a:lumOff val="35000"/>
                  </a:schemeClr>
                </a:solidFill>
                <a:cs typeface="思源黑体 CN Normal" panose="020B0400000000000000" charset="-122"/>
              </a:rPr>
              <a:t>    · 教师：6人</a:t>
            </a:r>
            <a:endParaRPr lang="zh-CN" altLang="en-US" sz="1100">
              <a:solidFill>
                <a:schemeClr val="tx1">
                  <a:lumMod val="65000"/>
                  <a:lumOff val="35000"/>
                </a:schemeClr>
              </a:solidFill>
              <a:cs typeface="思源黑体 CN Normal" panose="020B0400000000000000" charset="-122"/>
            </a:endParaRPr>
          </a:p>
          <a:p>
            <a:pPr algn="l">
              <a:lnSpc>
                <a:spcPct val="150000"/>
              </a:lnSpc>
              <a:buClrTx/>
              <a:buSzTx/>
              <a:buFontTx/>
            </a:pPr>
            <a:r>
              <a:rPr lang="zh-CN" altLang="en-US" sz="1100">
                <a:solidFill>
                  <a:schemeClr val="tx1">
                    <a:lumMod val="65000"/>
                    <a:lumOff val="35000"/>
                  </a:schemeClr>
                </a:solidFill>
                <a:cs typeface="思源黑体 CN Normal" panose="020B0400000000000000" charset="-122"/>
              </a:rPr>
              <a:t>    · 校外人员：5人</a:t>
            </a:r>
            <a:endParaRPr lang="zh-CN" altLang="en-US" sz="1100">
              <a:solidFill>
                <a:schemeClr val="tx1">
                  <a:lumMod val="65000"/>
                  <a:lumOff val="35000"/>
                </a:schemeClr>
              </a:solidFill>
              <a:cs typeface="思源黑体 CN Normal" panose="020B0400000000000000" charset="-122"/>
            </a:endParaRPr>
          </a:p>
        </p:txBody>
      </p:sp>
      <p:grpSp>
        <p:nvGrpSpPr>
          <p:cNvPr id="5" name="组合 4"/>
          <p:cNvGrpSpPr/>
          <p:nvPr/>
        </p:nvGrpSpPr>
        <p:grpSpPr>
          <a:xfrm>
            <a:off x="4721225" y="3548380"/>
            <a:ext cx="118110" cy="370205"/>
            <a:chOff x="7435" y="5588"/>
            <a:chExt cx="186" cy="583"/>
          </a:xfrm>
        </p:grpSpPr>
        <p:cxnSp>
          <p:nvCxnSpPr>
            <p:cNvPr id="24" name="肘形连接符 23"/>
            <p:cNvCxnSpPr/>
            <p:nvPr/>
          </p:nvCxnSpPr>
          <p:spPr>
            <a:xfrm rot="5400000" flipV="1">
              <a:off x="7416" y="5607"/>
              <a:ext cx="225" cy="186"/>
            </a:xfrm>
            <a:prstGeom prst="bentConnector3">
              <a:avLst>
                <a:gd name="adj1" fmla="val 99777"/>
              </a:avLst>
            </a:prstGeom>
            <a:ln>
              <a:solidFill>
                <a:srgbClr val="595959"/>
              </a:solidFill>
            </a:ln>
          </p:spPr>
          <p:style>
            <a:lnRef idx="2">
              <a:schemeClr val="accent1"/>
            </a:lnRef>
            <a:fillRef idx="0">
              <a:srgbClr val="FFFFFF"/>
            </a:fillRef>
            <a:effectRef idx="0">
              <a:srgbClr val="FFFFFF"/>
            </a:effectRef>
            <a:fontRef idx="minor">
              <a:schemeClr val="tx1"/>
            </a:fontRef>
          </p:style>
        </p:cxnSp>
        <p:cxnSp>
          <p:nvCxnSpPr>
            <p:cNvPr id="25" name="肘形连接符 24"/>
            <p:cNvCxnSpPr/>
            <p:nvPr/>
          </p:nvCxnSpPr>
          <p:spPr>
            <a:xfrm rot="5400000" flipV="1">
              <a:off x="7416" y="5966"/>
              <a:ext cx="225" cy="186"/>
            </a:xfrm>
            <a:prstGeom prst="bentConnector3">
              <a:avLst>
                <a:gd name="adj1" fmla="val 99777"/>
              </a:avLst>
            </a:prstGeom>
            <a:ln>
              <a:solidFill>
                <a:srgbClr val="595959"/>
              </a:solidFill>
            </a:ln>
          </p:spPr>
          <p:style>
            <a:lnRef idx="2">
              <a:schemeClr val="accent1"/>
            </a:lnRef>
            <a:fillRef idx="0">
              <a:srgbClr val="FFFFFF"/>
            </a:fillRef>
            <a:effectRef idx="0">
              <a:srgbClr val="FFFFFF"/>
            </a:effectRef>
            <a:fontRef idx="minor">
              <a:schemeClr val="tx1"/>
            </a:fontRef>
          </p:style>
        </p:cxnSp>
      </p:grpSp>
      <p:pic>
        <p:nvPicPr>
          <p:cNvPr id="26" name="图片 25" descr="c6531fbd0b084918c6ef1cb5a253926"/>
          <p:cNvPicPr>
            <a:picLocks noChangeAspect="1"/>
          </p:cNvPicPr>
          <p:nvPr/>
        </p:nvPicPr>
        <p:blipFill>
          <a:blip r:embed="rId2"/>
          <a:stretch>
            <a:fillRect/>
          </a:stretch>
        </p:blipFill>
        <p:spPr>
          <a:xfrm>
            <a:off x="6462395" y="3128010"/>
            <a:ext cx="2139950" cy="1156335"/>
          </a:xfrm>
          <a:prstGeom prst="rect">
            <a:avLst/>
          </a:prstGeom>
        </p:spPr>
      </p:pic>
      <p:pic>
        <p:nvPicPr>
          <p:cNvPr id="27" name="图片 26" descr="C:/Users/bozige/Desktop/logo1.pnglogo1"/>
          <p:cNvPicPr>
            <a:picLocks noChangeAspect="1"/>
          </p:cNvPicPr>
          <p:nvPr/>
        </p:nvPicPr>
        <p:blipFill>
          <a:blip r:embed="rId3"/>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up)">
                                      <p:cBhvr>
                                        <p:cTn id="8" dur="500"/>
                                        <p:tgtEl>
                                          <p:spTgt spid="2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p:tgtEl>
                                          <p:spTgt spid="26"/>
                                        </p:tgtEl>
                                        <p:attrNameLst>
                                          <p:attrName>ppt_y</p:attrName>
                                        </p:attrNameLst>
                                      </p:cBhvr>
                                      <p:tavLst>
                                        <p:tav tm="0">
                                          <p:val>
                                            <p:strVal val="#ppt_y+#ppt_h*1.125000"/>
                                          </p:val>
                                        </p:tav>
                                        <p:tav tm="100000">
                                          <p:val>
                                            <p:strVal val="#ppt_y"/>
                                          </p:val>
                                        </p:tav>
                                      </p:tavLst>
                                    </p:anim>
                                    <p:animEffect transition="in" filter="wipe(up)">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Users/bozige/Desktop/第一赛季.jpg第一赛季"/>
          <p:cNvPicPr>
            <a:picLocks noChangeAspect="1"/>
          </p:cNvPicPr>
          <p:nvPr>
            <p:custDataLst>
              <p:tags r:id="rId1"/>
            </p:custDataLst>
          </p:nvPr>
        </p:nvPicPr>
        <p:blipFill>
          <a:blip r:embed="rId2"/>
          <a:srcRect t="28309" b="28309"/>
          <a:stretch>
            <a:fillRect/>
          </a:stretch>
        </p:blipFill>
        <p:spPr>
          <a:xfrm>
            <a:off x="336222" y="1090295"/>
            <a:ext cx="2375676" cy="1030970"/>
          </a:xfrm>
          <a:prstGeom prst="rect">
            <a:avLst/>
          </a:prstGeom>
        </p:spPr>
      </p:pic>
      <p:pic>
        <p:nvPicPr>
          <p:cNvPr id="36" name="图片 35" descr="C:/Users/bozige/Desktop/海报.png海报"/>
          <p:cNvPicPr>
            <a:picLocks noChangeAspect="1"/>
          </p:cNvPicPr>
          <p:nvPr>
            <p:custDataLst>
              <p:tags r:id="rId3"/>
            </p:custDataLst>
          </p:nvPr>
        </p:nvPicPr>
        <p:blipFill>
          <a:blip r:embed="rId4"/>
          <a:srcRect t="26604" b="26604"/>
          <a:stretch>
            <a:fillRect/>
          </a:stretch>
        </p:blipFill>
        <p:spPr>
          <a:xfrm>
            <a:off x="2768078" y="2721021"/>
            <a:ext cx="2375676" cy="1574545"/>
          </a:xfrm>
          <a:prstGeom prst="rect">
            <a:avLst/>
          </a:prstGeom>
        </p:spPr>
      </p:pic>
      <p:pic>
        <p:nvPicPr>
          <p:cNvPr id="35" name="图片 34" descr="C:/Users/bozige/Desktop/11.jpg11"/>
          <p:cNvPicPr>
            <a:picLocks noChangeAspect="1"/>
          </p:cNvPicPr>
          <p:nvPr>
            <p:custDataLst>
              <p:tags r:id="rId5"/>
            </p:custDataLst>
          </p:nvPr>
        </p:nvPicPr>
        <p:blipFill>
          <a:blip r:embed="rId6"/>
          <a:srcRect t="25155" b="25155"/>
          <a:stretch>
            <a:fillRect/>
          </a:stretch>
        </p:blipFill>
        <p:spPr>
          <a:xfrm>
            <a:off x="2768078" y="1090295"/>
            <a:ext cx="2375676" cy="1574545"/>
          </a:xfrm>
          <a:prstGeom prst="rect">
            <a:avLst/>
          </a:prstGeom>
        </p:spPr>
      </p:pic>
      <p:pic>
        <p:nvPicPr>
          <p:cNvPr id="33" name="图片 32" descr="C:/Users/bozige/Desktop/33.jpg33"/>
          <p:cNvPicPr>
            <a:picLocks noChangeAspect="1"/>
          </p:cNvPicPr>
          <p:nvPr>
            <p:custDataLst>
              <p:tags r:id="rId7"/>
            </p:custDataLst>
          </p:nvPr>
        </p:nvPicPr>
        <p:blipFill>
          <a:blip r:embed="rId8"/>
          <a:srcRect t="33735" b="33735"/>
          <a:stretch>
            <a:fillRect/>
          </a:stretch>
        </p:blipFill>
        <p:spPr>
          <a:xfrm>
            <a:off x="336222" y="3264596"/>
            <a:ext cx="2375676" cy="1030970"/>
          </a:xfrm>
          <a:prstGeom prst="rect">
            <a:avLst/>
          </a:prstGeom>
        </p:spPr>
      </p:pic>
      <p:pic>
        <p:nvPicPr>
          <p:cNvPr id="30" name="图片 29" descr="C:/Users/bozige/Desktop/22.jpg22"/>
          <p:cNvPicPr>
            <a:picLocks noChangeAspect="1"/>
          </p:cNvPicPr>
          <p:nvPr>
            <p:custDataLst>
              <p:tags r:id="rId9"/>
            </p:custDataLst>
          </p:nvPr>
        </p:nvPicPr>
        <p:blipFill>
          <a:blip r:embed="rId10"/>
          <a:srcRect t="33735" b="33735"/>
          <a:stretch>
            <a:fillRect/>
          </a:stretch>
        </p:blipFill>
        <p:spPr>
          <a:xfrm>
            <a:off x="336222" y="2177445"/>
            <a:ext cx="2375676" cy="1030970"/>
          </a:xfrm>
          <a:prstGeom prst="rect">
            <a:avLst/>
          </a:prstGeom>
        </p:spPr>
      </p:pic>
      <p:sp>
        <p:nvSpPr>
          <p:cNvPr id="32" name="文本框 31"/>
          <p:cNvSpPr txBox="1"/>
          <p:nvPr/>
        </p:nvSpPr>
        <p:spPr>
          <a:xfrm>
            <a:off x="5213310" y="1385963"/>
            <a:ext cx="3358142" cy="267652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400">
                <a:solidFill>
                  <a:schemeClr val="tx1">
                    <a:lumMod val="65000"/>
                    <a:lumOff val="35000"/>
                  </a:schemeClr>
                </a:solidFill>
                <a:cs typeface="思源黑体 CN Normal" panose="020B0400000000000000" charset="-122"/>
              </a:rPr>
              <a:t>通过</a:t>
            </a:r>
            <a:r>
              <a:rPr lang="zh-CN" altLang="en-US" sz="1400">
                <a:solidFill>
                  <a:srgbClr val="C00000"/>
                </a:solidFill>
                <a:cs typeface="思源黑体 CN Normal" panose="020B0400000000000000" charset="-122"/>
              </a:rPr>
              <a:t>讲好乒乓故事</a:t>
            </a:r>
            <a:r>
              <a:rPr lang="zh-CN" altLang="en-US" sz="1400">
                <a:solidFill>
                  <a:schemeClr val="tx1">
                    <a:lumMod val="65000"/>
                    <a:lumOff val="35000"/>
                  </a:schemeClr>
                </a:solidFill>
                <a:cs typeface="思源黑体 CN Normal" panose="020B0400000000000000" charset="-122"/>
              </a:rPr>
              <a:t>，设计具有纪念意义的</a:t>
            </a:r>
            <a:r>
              <a:rPr lang="zh-CN" altLang="en-US" sz="1400">
                <a:solidFill>
                  <a:srgbClr val="C00000"/>
                </a:solidFill>
                <a:cs typeface="思源黑体 CN Normal" panose="020B0400000000000000" charset="-122"/>
              </a:rPr>
              <a:t>文化产品</a:t>
            </a:r>
            <a:r>
              <a:rPr lang="zh-CN" altLang="en-US" sz="1400">
                <a:solidFill>
                  <a:schemeClr val="tx1">
                    <a:lumMod val="65000"/>
                    <a:lumOff val="35000"/>
                  </a:schemeClr>
                </a:solidFill>
                <a:cs typeface="思源黑体 CN Normal" panose="020B0400000000000000" charset="-122"/>
              </a:rPr>
              <a:t>，丰富球友的比赛体验。针对“</a:t>
            </a:r>
            <a:r>
              <a:rPr lang="zh-CN" altLang="en-US" sz="1400">
                <a:solidFill>
                  <a:srgbClr val="C00000"/>
                </a:solidFill>
                <a:cs typeface="思源黑体 CN Normal" panose="020B0400000000000000" charset="-122"/>
              </a:rPr>
              <a:t>乒乓球比赛除了胜负还有什么</a:t>
            </a:r>
            <a:r>
              <a:rPr lang="zh-CN" altLang="en-US" sz="1400">
                <a:solidFill>
                  <a:schemeClr val="tx1">
                    <a:lumMod val="65000"/>
                    <a:lumOff val="35000"/>
                  </a:schemeClr>
                </a:solidFill>
                <a:cs typeface="思源黑体 CN Normal" panose="020B0400000000000000" charset="-122"/>
              </a:rPr>
              <a:t>”这一问题，我们希望给出更多，更满意的答案，设计更好的文创产品能让选手在练习或比赛后不论收获多少与获胜与否，都能有</a:t>
            </a:r>
            <a:r>
              <a:rPr lang="zh-CN" altLang="en-US" sz="1400">
                <a:solidFill>
                  <a:srgbClr val="C00000"/>
                </a:solidFill>
                <a:cs typeface="思源黑体 CN Normal" panose="020B0400000000000000" charset="-122"/>
              </a:rPr>
              <a:t>收获感</a:t>
            </a:r>
            <a:r>
              <a:rPr lang="zh-CN" altLang="en-US" sz="1400">
                <a:solidFill>
                  <a:schemeClr val="tx1">
                    <a:lumMod val="65000"/>
                    <a:lumOff val="35000"/>
                  </a:schemeClr>
                </a:solidFill>
                <a:cs typeface="思源黑体 CN Normal" panose="020B0400000000000000" charset="-122"/>
              </a:rPr>
              <a:t>，以此作为宣传手段让乒乓球更吸引人，帮助球友坚持下去。</a:t>
            </a:r>
            <a:endParaRPr lang="zh-CN" altLang="en-US" sz="1400">
              <a:solidFill>
                <a:schemeClr val="tx1">
                  <a:lumMod val="65000"/>
                  <a:lumOff val="35000"/>
                </a:schemeClr>
              </a:solidFill>
              <a:cs typeface="思源黑体 CN Normal" panose="020B0400000000000000" charset="-122"/>
            </a:endParaRPr>
          </a:p>
        </p:txBody>
      </p:sp>
      <p:sp>
        <p:nvSpPr>
          <p:cNvPr id="7" name="矩形 6"/>
          <p:cNvSpPr/>
          <p:nvPr/>
        </p:nvSpPr>
        <p:spPr>
          <a:xfrm>
            <a:off x="8915400" y="1341644"/>
            <a:ext cx="228600" cy="24831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213350" y="894715"/>
            <a:ext cx="3004185" cy="337185"/>
          </a:xfrm>
          <a:prstGeom prst="rect">
            <a:avLst/>
          </a:prstGeom>
          <a:noFill/>
          <a:ln>
            <a:noFill/>
          </a:ln>
        </p:spPr>
        <p:txBody>
          <a:bodyPr wrap="square" rtlCol="0">
            <a:spAutoFit/>
          </a:bodyPr>
          <a:lstStyle/>
          <a:p>
            <a:pPr algn="l"/>
            <a:r>
              <a:rPr lang="en-US" altLang="zh-CN" sz="1600">
                <a:ln w="38100">
                  <a:noFill/>
                </a:ln>
                <a:solidFill>
                  <a:srgbClr val="F4C68C"/>
                </a:solidFill>
                <a:latin typeface="+mj-ea"/>
                <a:ea typeface="+mj-ea"/>
                <a:sym typeface="+mn-lt"/>
              </a:rPr>
              <a:t>Core Culture &amp; </a:t>
            </a:r>
            <a:r>
              <a:rPr lang="en-US" altLang="zh-CN" sz="1600">
                <a:ln w="38100">
                  <a:noFill/>
                </a:ln>
                <a:solidFill>
                  <a:srgbClr val="F4C68C"/>
                </a:solidFill>
                <a:latin typeface="+mj-ea"/>
                <a:ea typeface="+mj-ea"/>
                <a:sym typeface="+mn-lt"/>
              </a:rPr>
              <a:t>Feature</a:t>
            </a:r>
            <a:endParaRPr lang="en-US" altLang="zh-CN" sz="1600">
              <a:ln w="38100">
                <a:noFill/>
              </a:ln>
              <a:solidFill>
                <a:srgbClr val="F4C68C"/>
              </a:solidFill>
              <a:latin typeface="+mj-ea"/>
              <a:ea typeface="+mj-ea"/>
              <a:sym typeface="+mn-lt"/>
            </a:endParaRPr>
          </a:p>
        </p:txBody>
      </p:sp>
      <p:sp>
        <p:nvSpPr>
          <p:cNvPr id="13" name="矩形 12"/>
          <p:cNvSpPr/>
          <p:nvPr/>
        </p:nvSpPr>
        <p:spPr>
          <a:xfrm>
            <a:off x="5213350" y="443865"/>
            <a:ext cx="2721610" cy="460375"/>
          </a:xfrm>
          <a:prstGeom prst="rect">
            <a:avLst/>
          </a:prstGeom>
          <a:noFill/>
          <a:ln>
            <a:noFill/>
          </a:ln>
        </p:spPr>
        <p:txBody>
          <a:bodyPr wrap="square" rtlCol="0">
            <a:spAutoFit/>
          </a:bodyPr>
          <a:p>
            <a:r>
              <a:rPr lang="zh-CN" altLang="en-US" sz="2400">
                <a:ln w="38100">
                  <a:noFill/>
                </a:ln>
                <a:solidFill>
                  <a:srgbClr val="223250"/>
                </a:solidFill>
                <a:latin typeface="+mj-ea"/>
                <a:ea typeface="+mj-ea"/>
                <a:sym typeface="+mn-lt"/>
              </a:rPr>
              <a:t>核心文化与</a:t>
            </a:r>
            <a:r>
              <a:rPr lang="zh-CN" altLang="en-US" sz="2400">
                <a:ln w="38100">
                  <a:noFill/>
                </a:ln>
                <a:solidFill>
                  <a:srgbClr val="223250"/>
                </a:solidFill>
                <a:latin typeface="+mj-ea"/>
                <a:ea typeface="+mj-ea"/>
                <a:sym typeface="+mn-lt"/>
              </a:rPr>
              <a:t>特色</a:t>
            </a:r>
            <a:endParaRPr lang="zh-CN" altLang="en-US" sz="2400">
              <a:ln w="38100">
                <a:noFill/>
              </a:ln>
              <a:solidFill>
                <a:srgbClr val="223250"/>
              </a:solidFill>
              <a:latin typeface="+mj-ea"/>
              <a:ea typeface="+mj-ea"/>
              <a:sym typeface="+mn-lt"/>
            </a:endParaRPr>
          </a:p>
        </p:txBody>
      </p:sp>
      <p:sp>
        <p:nvSpPr>
          <p:cNvPr id="16" name="矩形 15"/>
          <p:cNvSpPr/>
          <p:nvPr/>
        </p:nvSpPr>
        <p:spPr>
          <a:xfrm>
            <a:off x="301869" y="125808"/>
            <a:ext cx="2355931" cy="460375"/>
          </a:xfrm>
          <a:prstGeom prst="rect">
            <a:avLst/>
          </a:prstGeom>
          <a:noFill/>
          <a:ln>
            <a:noFill/>
          </a:ln>
        </p:spPr>
        <p:txBody>
          <a:bodyPr wrap="square" rtlCol="0">
            <a:spAutoFit/>
          </a:bodyPr>
          <a:lstStyle/>
          <a:p>
            <a:pPr defTabSz="914400"/>
            <a:r>
              <a:rPr lang="zh-CN" altLang="en-US" sz="2400" b="1">
                <a:solidFill>
                  <a:srgbClr val="223250"/>
                </a:solidFill>
                <a:effectLst/>
                <a:latin typeface="+mj-ea"/>
                <a:ea typeface="+mj-ea"/>
                <a:sym typeface="+mn-ea"/>
              </a:rPr>
              <a:t>项目成果</a:t>
            </a:r>
            <a:endParaRPr lang="zh-CN" altLang="en-US" sz="2400">
              <a:ln w="38100">
                <a:noFill/>
              </a:ln>
              <a:solidFill>
                <a:srgbClr val="223250"/>
              </a:solidFill>
              <a:latin typeface="+mj-ea"/>
              <a:ea typeface="+mj-ea"/>
              <a:sym typeface="+mn-lt"/>
            </a:endParaRPr>
          </a:p>
        </p:txBody>
      </p:sp>
      <p:sp>
        <p:nvSpPr>
          <p:cNvPr id="18" name="文本框 17"/>
          <p:cNvSpPr txBox="1"/>
          <p:nvPr/>
        </p:nvSpPr>
        <p:spPr>
          <a:xfrm>
            <a:off x="314325" y="558800"/>
            <a:ext cx="189928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PROJECT  ACCO</a:t>
            </a:r>
            <a:r>
              <a:rPr lang="en-US" altLang="zh-CN" sz="900">
                <a:solidFill>
                  <a:schemeClr val="tx1">
                    <a:lumMod val="75000"/>
                    <a:lumOff val="25000"/>
                  </a:schemeClr>
                </a:solidFill>
              </a:rPr>
              <a:t>MPLISHMENTS</a:t>
            </a:r>
            <a:endParaRPr lang="en-US" altLang="zh-CN" sz="900">
              <a:solidFill>
                <a:schemeClr val="tx1">
                  <a:lumMod val="75000"/>
                  <a:lumOff val="25000"/>
                </a:schemeClr>
              </a:solidFill>
            </a:endParaRPr>
          </a:p>
        </p:txBody>
      </p:sp>
      <p:pic>
        <p:nvPicPr>
          <p:cNvPr id="23" name="图片 22" descr="C:/Users/bozige/Desktop/logo1.pnglogo1"/>
          <p:cNvPicPr>
            <a:picLocks noChangeAspect="1"/>
          </p:cNvPicPr>
          <p:nvPr/>
        </p:nvPicPr>
        <p:blipFill>
          <a:blip r:embed="rId11"/>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p:tgtEl>
                                          <p:spTgt spid="35"/>
                                        </p:tgtEl>
                                        <p:attrNameLst>
                                          <p:attrName>ppt_y</p:attrName>
                                        </p:attrNameLst>
                                      </p:cBhvr>
                                      <p:tavLst>
                                        <p:tav tm="0">
                                          <p:val>
                                            <p:strVal val="#ppt_y+#ppt_h*1.125000"/>
                                          </p:val>
                                        </p:tav>
                                        <p:tav tm="100000">
                                          <p:val>
                                            <p:strVal val="#ppt_y"/>
                                          </p:val>
                                        </p:tav>
                                      </p:tavLst>
                                    </p:anim>
                                    <p:animEffect transition="in" filter="wipe(up)">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ppt_y</p:attrName>
                                        </p:attrNameLst>
                                      </p:cBhvr>
                                      <p:tavLst>
                                        <p:tav tm="0">
                                          <p:val>
                                            <p:strVal val="#ppt_y+#ppt_h*1.125000"/>
                                          </p:val>
                                        </p:tav>
                                        <p:tav tm="100000">
                                          <p:val>
                                            <p:strVal val="#ppt_y"/>
                                          </p:val>
                                        </p:tav>
                                      </p:tavLst>
                                    </p:anim>
                                    <p:animEffect transition="in" filter="wipe(up)">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p:tgtEl>
                                          <p:spTgt spid="36"/>
                                        </p:tgtEl>
                                        <p:attrNameLst>
                                          <p:attrName>ppt_y</p:attrName>
                                        </p:attrNameLst>
                                      </p:cBhvr>
                                      <p:tavLst>
                                        <p:tav tm="0">
                                          <p:val>
                                            <p:strVal val="#ppt_y+#ppt_h*1.125000"/>
                                          </p:val>
                                        </p:tav>
                                        <p:tav tm="100000">
                                          <p:val>
                                            <p:strVal val="#ppt_y"/>
                                          </p:val>
                                        </p:tav>
                                      </p:tavLst>
                                    </p:anim>
                                    <p:animEffect transition="in" filter="wipe(up)">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p:tgtEl>
                                          <p:spTgt spid="33"/>
                                        </p:tgtEl>
                                        <p:attrNameLst>
                                          <p:attrName>ppt_y</p:attrName>
                                        </p:attrNameLst>
                                      </p:cBhvr>
                                      <p:tavLst>
                                        <p:tav tm="0">
                                          <p:val>
                                            <p:strVal val="#ppt_y+#ppt_h*1.125000"/>
                                          </p:val>
                                        </p:tav>
                                        <p:tav tm="100000">
                                          <p:val>
                                            <p:strVal val="#ppt_y"/>
                                          </p:val>
                                        </p:tav>
                                      </p:tavLst>
                                    </p:anim>
                                    <p:animEffect transition="in" filter="wipe(up)">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889" y="1838822"/>
            <a:ext cx="4794727" cy="768350"/>
          </a:xfrm>
          <a:prstGeom prst="rect">
            <a:avLst/>
          </a:prstGeom>
        </p:spPr>
        <p:txBody>
          <a:bodyPr wrap="square">
            <a:spAutoFit/>
          </a:bodyPr>
          <a:lstStyle/>
          <a:p>
            <a:pPr defTabSz="914400"/>
            <a:r>
              <a:rPr lang="zh-CN" altLang="en-US" sz="4400" b="1" i="0">
                <a:solidFill>
                  <a:srgbClr val="223250"/>
                </a:solidFill>
                <a:effectLst/>
                <a:latin typeface="+mj-ea"/>
                <a:ea typeface="+mj-ea"/>
              </a:rPr>
              <a:t>发展规划</a:t>
            </a:r>
            <a:endParaRPr lang="zh-CN" altLang="en-US" sz="4400" b="1" i="0">
              <a:solidFill>
                <a:srgbClr val="223250"/>
              </a:solidFill>
              <a:effectLst/>
              <a:latin typeface="+mj-ea"/>
              <a:ea typeface="+mj-ea"/>
            </a:endParaRP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FOUR</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sp>
        <p:nvSpPr>
          <p:cNvPr id="21" name="文本框 20"/>
          <p:cNvSpPr txBox="1"/>
          <p:nvPr/>
        </p:nvSpPr>
        <p:spPr>
          <a:xfrm>
            <a:off x="6510169" y="4826000"/>
            <a:ext cx="2502555" cy="230832"/>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900">
                <a:ln w="19050">
                  <a:noFill/>
                </a:ln>
                <a:solidFill>
                  <a:srgbClr val="223250"/>
                </a:solidFill>
                <a:latin typeface="+mj-ea"/>
                <a:ea typeface="+mj-ea"/>
              </a:rPr>
              <a:t>WWW.DOCER.COM</a:t>
            </a:r>
            <a:endParaRPr lang="en-US" altLang="zh-CN" sz="900">
              <a:ln w="19050">
                <a:noFill/>
              </a:ln>
              <a:solidFill>
                <a:srgbClr val="223250"/>
              </a:solidFill>
              <a:latin typeface="+mj-ea"/>
              <a:ea typeface="+mj-ea"/>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endParaRPr lang="en-US" altLang="zh-CN" sz="1000">
              <a:ln w="19050">
                <a:noFill/>
              </a:ln>
              <a:solidFill>
                <a:srgbClr val="F4C68C"/>
              </a:solidFill>
              <a:latin typeface="+mj-ea"/>
              <a:ea typeface="+mj-ea"/>
            </a:endParaRPr>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182534"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FOUR</a:t>
            </a:r>
            <a:endParaRPr lang="zh-CN" altLang="en-US" sz="1100">
              <a:latin typeface="+mj-ea"/>
              <a:ea typeface="+mj-ea"/>
            </a:endParaRPr>
          </a:p>
        </p:txBody>
      </p:sp>
      <p:pic>
        <p:nvPicPr>
          <p:cNvPr id="23" name="图片 22" descr="C:/Users/bozige/Desktop/logo1.pnglogo1"/>
          <p:cNvPicPr>
            <a:picLocks noChangeAspect="1"/>
          </p:cNvPicPr>
          <p:nvPr/>
        </p:nvPicPr>
        <p:blipFill>
          <a:blip r:embed="rId1"/>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单圆角矩形 6"/>
          <p:cNvSpPr/>
          <p:nvPr>
            <p:custDataLst>
              <p:tags r:id="rId1"/>
            </p:custDataLst>
          </p:nvPr>
        </p:nvSpPr>
        <p:spPr>
          <a:xfrm flipH="1">
            <a:off x="645779" y="2724389"/>
            <a:ext cx="2598681" cy="582930"/>
          </a:xfrm>
          <a:prstGeom prst="round1Rect">
            <a:avLst>
              <a:gd name="adj" fmla="val 50000"/>
            </a:avLst>
          </a:prstGeom>
          <a:gradFill>
            <a:gsLst>
              <a:gs pos="90000">
                <a:schemeClr val="accent1">
                  <a:lumMod val="60000"/>
                  <a:lumOff val="40000"/>
                </a:schemeClr>
              </a:gs>
              <a:gs pos="0">
                <a:schemeClr val="accent1">
                  <a:alpha val="100000"/>
                </a:schemeClr>
              </a:gs>
            </a:gsLst>
            <a:lin ang="2700000" scaled="0"/>
          </a:gradFill>
          <a:ln>
            <a:noFill/>
          </a:ln>
          <a:effectLst>
            <a:outerShdw blurRad="508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53816" tIns="53816" rIns="216217" bIns="53816"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sz="1500">
                <a:ln w="38100">
                  <a:noFill/>
                </a:ln>
                <a:solidFill>
                  <a:srgbClr val="223250"/>
                </a:solidFill>
                <a:latin typeface="+mj-ea"/>
                <a:ea typeface="+mj-ea"/>
                <a:sym typeface="+mn-ea"/>
              </a:rPr>
              <a:t>上海交通大学</a:t>
            </a:r>
            <a:endParaRPr lang="zh-CN" altLang="en-US" sz="1500" b="1" dirty="0">
              <a:solidFill>
                <a:srgbClr val="FFFFFF"/>
              </a:solidFill>
              <a:latin typeface="+mj-ea"/>
              <a:ea typeface="+mj-ea"/>
              <a:sym typeface="+mn-ea"/>
            </a:endParaRPr>
          </a:p>
        </p:txBody>
      </p:sp>
      <p:sp>
        <p:nvSpPr>
          <p:cNvPr id="12" name="单圆角矩形 11"/>
          <p:cNvSpPr/>
          <p:nvPr>
            <p:custDataLst>
              <p:tags r:id="rId2"/>
            </p:custDataLst>
          </p:nvPr>
        </p:nvSpPr>
        <p:spPr>
          <a:xfrm flipH="1">
            <a:off x="3014987" y="2498089"/>
            <a:ext cx="2598681" cy="582930"/>
          </a:xfrm>
          <a:prstGeom prst="round1Rect">
            <a:avLst>
              <a:gd name="adj" fmla="val 50000"/>
            </a:avLst>
          </a:prstGeom>
          <a:gradFill>
            <a:gsLst>
              <a:gs pos="90000">
                <a:schemeClr val="accent2">
                  <a:lumMod val="60000"/>
                  <a:lumOff val="40000"/>
                </a:schemeClr>
              </a:gs>
              <a:gs pos="0">
                <a:schemeClr val="accent2"/>
              </a:gs>
            </a:gsLst>
            <a:lin ang="2700000" scaled="0"/>
          </a:gradFill>
          <a:ln>
            <a:noFill/>
          </a:ln>
          <a:effectLst>
            <a:outerShdw blurRad="50800" dist="38100" dir="2700000" algn="tl"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53816" tIns="53816" rIns="216217" bIns="53816"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1500">
                <a:ln w="38100">
                  <a:noFill/>
                </a:ln>
                <a:solidFill>
                  <a:srgbClr val="223250"/>
                </a:solidFill>
                <a:latin typeface="+mj-ea"/>
                <a:ea typeface="+mj-ea"/>
                <a:sym typeface="+mn-ea"/>
              </a:rPr>
              <a:t>上海</a:t>
            </a:r>
            <a:r>
              <a:rPr lang="zh-CN" altLang="en-US" sz="1500">
                <a:ln w="38100">
                  <a:noFill/>
                </a:ln>
                <a:solidFill>
                  <a:srgbClr val="223250"/>
                </a:solidFill>
                <a:latin typeface="+mj-ea"/>
                <a:ea typeface="+mj-ea"/>
                <a:sym typeface="+mn-ea"/>
              </a:rPr>
              <a:t>高校圈</a:t>
            </a:r>
            <a:endParaRPr lang="zh-CN" altLang="en-US" sz="1500">
              <a:ln w="38100">
                <a:noFill/>
              </a:ln>
              <a:solidFill>
                <a:srgbClr val="223250"/>
              </a:solidFill>
              <a:latin typeface="+mj-ea"/>
              <a:ea typeface="+mj-ea"/>
              <a:sym typeface="+mn-ea"/>
            </a:endParaRPr>
          </a:p>
        </p:txBody>
      </p:sp>
      <p:sp>
        <p:nvSpPr>
          <p:cNvPr id="32" name="直角三角形 31"/>
          <p:cNvSpPr/>
          <p:nvPr>
            <p:custDataLst>
              <p:tags r:id="rId3"/>
            </p:custDataLst>
          </p:nvPr>
        </p:nvSpPr>
        <p:spPr>
          <a:xfrm rot="10800000">
            <a:off x="3018159" y="3081019"/>
            <a:ext cx="226301" cy="226301"/>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直角三角形 36"/>
          <p:cNvSpPr/>
          <p:nvPr>
            <p:custDataLst>
              <p:tags r:id="rId4"/>
            </p:custDataLst>
          </p:nvPr>
        </p:nvSpPr>
        <p:spPr>
          <a:xfrm rot="10800000">
            <a:off x="5387367" y="2853534"/>
            <a:ext cx="226301" cy="22630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任意多边形 35"/>
          <p:cNvSpPr/>
          <p:nvPr>
            <p:custDataLst>
              <p:tags r:id="rId5"/>
            </p:custDataLst>
          </p:nvPr>
        </p:nvSpPr>
        <p:spPr>
          <a:xfrm>
            <a:off x="5387366" y="2050672"/>
            <a:ext cx="3183884" cy="1025460"/>
          </a:xfrm>
          <a:custGeom>
            <a:avLst/>
            <a:gdLst/>
            <a:ahLst/>
            <a:cxnLst>
              <a:cxn ang="3">
                <a:pos x="hc" y="t"/>
              </a:cxn>
              <a:cxn ang="cd2">
                <a:pos x="l" y="vc"/>
              </a:cxn>
              <a:cxn ang="cd4">
                <a:pos x="hc" y="b"/>
              </a:cxn>
              <a:cxn ang="0">
                <a:pos x="r" y="vc"/>
              </a:cxn>
            </a:cxnLst>
            <a:rect l="l" t="t" r="r" b="b"/>
            <a:pathLst>
              <a:path w="3988" h="1731">
                <a:moveTo>
                  <a:pt x="3123" y="0"/>
                </a:moveTo>
                <a:lnTo>
                  <a:pt x="3988" y="866"/>
                </a:lnTo>
                <a:lnTo>
                  <a:pt x="3122" y="1731"/>
                </a:lnTo>
                <a:lnTo>
                  <a:pt x="3122" y="1358"/>
                </a:lnTo>
                <a:lnTo>
                  <a:pt x="0" y="1358"/>
                </a:lnTo>
                <a:lnTo>
                  <a:pt x="0" y="866"/>
                </a:lnTo>
                <a:cubicBezTo>
                  <a:pt x="0" y="594"/>
                  <a:pt x="220" y="374"/>
                  <a:pt x="492" y="374"/>
                </a:cubicBezTo>
                <a:lnTo>
                  <a:pt x="3123" y="374"/>
                </a:lnTo>
                <a:lnTo>
                  <a:pt x="3123" y="0"/>
                </a:lnTo>
                <a:close/>
              </a:path>
            </a:pathLst>
          </a:custGeom>
          <a:gradFill>
            <a:gsLst>
              <a:gs pos="0">
                <a:schemeClr val="accent3">
                  <a:lumMod val="60000"/>
                  <a:lumOff val="40000"/>
                </a:schemeClr>
              </a:gs>
              <a:gs pos="75000">
                <a:schemeClr val="accent3"/>
              </a:gs>
            </a:gsLst>
            <a:lin ang="0" scaled="0"/>
          </a:gradFill>
          <a:ln>
            <a:noFill/>
          </a:ln>
          <a:effectLst>
            <a:outerShdw blurRad="50800" dist="38100" dir="2700000" algn="tl"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53816" tIns="53816" rIns="270033" bIns="53816"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1500" b="1">
                <a:solidFill>
                  <a:srgbClr val="FFFFFF"/>
                </a:solidFill>
                <a:latin typeface="+mj-ea"/>
                <a:ea typeface="+mj-ea"/>
                <a:sym typeface="+mn-ea"/>
              </a:rPr>
              <a:t>全国高校</a:t>
            </a:r>
            <a:r>
              <a:rPr lang="zh-CN" altLang="en-US" sz="1500" b="1">
                <a:solidFill>
                  <a:srgbClr val="FFFFFF"/>
                </a:solidFill>
                <a:latin typeface="+mj-ea"/>
                <a:ea typeface="+mj-ea"/>
                <a:sym typeface="+mn-ea"/>
              </a:rPr>
              <a:t>圈</a:t>
            </a:r>
            <a:endParaRPr lang="zh-CN" altLang="en-US" sz="1500" b="1">
              <a:solidFill>
                <a:srgbClr val="FFFFFF"/>
              </a:solidFill>
              <a:latin typeface="+mj-ea"/>
              <a:ea typeface="+mj-ea"/>
              <a:sym typeface="+mn-ea"/>
            </a:endParaRPr>
          </a:p>
        </p:txBody>
      </p:sp>
      <p:sp>
        <p:nvSpPr>
          <p:cNvPr id="11" name="正文"/>
          <p:cNvSpPr txBox="1"/>
          <p:nvPr>
            <p:custDataLst>
              <p:tags r:id="rId6"/>
            </p:custDataLst>
          </p:nvPr>
        </p:nvSpPr>
        <p:spPr>
          <a:xfrm>
            <a:off x="903605" y="1151255"/>
            <a:ext cx="2083435" cy="1420495"/>
          </a:xfrm>
          <a:prstGeom prst="rect">
            <a:avLst/>
          </a:prstGeom>
          <a:noFill/>
        </p:spPr>
        <p:txBody>
          <a:bodyPr wrap="square" lIns="0" tIns="0" rIns="0" bIns="0" rtlCol="0" anchor="b" anchorCtr="0"/>
          <a:lstStyle/>
          <a:p>
            <a:pPr lvl="0" indent="0" algn="just">
              <a:lnSpc>
                <a:spcPct val="130000"/>
              </a:lnSpc>
              <a:buClrTx/>
              <a:buSzTx/>
              <a:buFontTx/>
            </a:pPr>
            <a:r>
              <a:rPr lang="zh-CN" altLang="en-US" sz="1000" b="1" u="sng" spc="130" dirty="0">
                <a:ln>
                  <a:noFill/>
                  <a:prstDash val="sysDot"/>
                </a:ln>
                <a:solidFill>
                  <a:schemeClr val="tx1">
                    <a:lumMod val="85000"/>
                    <a:lumOff val="15000"/>
                  </a:schemeClr>
                </a:solidFill>
                <a:latin typeface="黑体" panose="02010609060101010101" charset="-122"/>
                <a:ea typeface="黑体" panose="02010609060101010101" charset="-122"/>
                <a:sym typeface="+mn-ea"/>
              </a:rPr>
              <a:t>交大工作</a:t>
            </a:r>
            <a:r>
              <a:rPr lang="zh-CN" altLang="en-US" sz="1000" b="1" u="sng" spc="130" dirty="0">
                <a:ln>
                  <a:noFill/>
                  <a:prstDash val="sysDot"/>
                </a:ln>
                <a:solidFill>
                  <a:schemeClr val="tx1">
                    <a:lumMod val="85000"/>
                    <a:lumOff val="15000"/>
                  </a:schemeClr>
                </a:solidFill>
                <a:latin typeface="黑体" panose="02010609060101010101" charset="-122"/>
                <a:ea typeface="黑体" panose="02010609060101010101" charset="-122"/>
                <a:sym typeface="+mn-ea"/>
              </a:rPr>
              <a:t>对接</a:t>
            </a:r>
            <a:endParaRPr lang="zh-CN" altLang="en-US" sz="1000" b="1" u="sng" spc="130" dirty="0">
              <a:ln>
                <a:noFill/>
                <a:prstDash val="sysDot"/>
              </a:ln>
              <a:solidFill>
                <a:schemeClr val="tx1">
                  <a:lumMod val="85000"/>
                  <a:lumOff val="15000"/>
                </a:schemeClr>
              </a:solidFill>
              <a:latin typeface="黑体" panose="02010609060101010101" charset="-122"/>
              <a:ea typeface="黑体" panose="02010609060101010101" charset="-122"/>
              <a:sym typeface="+mn-ea"/>
            </a:endParaRPr>
          </a:p>
          <a:p>
            <a:pPr lvl="0" indent="0" algn="just">
              <a:lnSpc>
                <a:spcPct val="130000"/>
              </a:lnSpc>
              <a:buClrTx/>
              <a:buSzTx/>
              <a:buFontTx/>
            </a:pPr>
            <a:r>
              <a:rPr lang="zh-CN" altLang="en-US" sz="1000" spc="130" dirty="0">
                <a:ln>
                  <a:noFill/>
                  <a:prstDash val="sysDot"/>
                </a:ln>
                <a:solidFill>
                  <a:schemeClr val="tx1">
                    <a:lumMod val="85000"/>
                    <a:lumOff val="15000"/>
                  </a:schemeClr>
                </a:solidFill>
                <a:latin typeface="+mn-ea"/>
                <a:ea typeface="+mn-ea"/>
                <a:sym typeface="+mn-ea"/>
              </a:rPr>
              <a:t>已与上海交通大学乒乓球协会取得联系，预计从2024年9月起全面使用TJTT乒乓球一体化平台，启用TJTT积分赛体系。举办常规积分赛，并在适宜时机应用至校级大型乒乓球比赛。</a:t>
            </a:r>
            <a:endParaRPr lang="zh-CN" altLang="en-US" sz="1000" spc="130" dirty="0">
              <a:ln>
                <a:noFill/>
                <a:prstDash val="sysDot"/>
              </a:ln>
              <a:solidFill>
                <a:schemeClr val="tx1">
                  <a:lumMod val="85000"/>
                  <a:lumOff val="15000"/>
                </a:schemeClr>
              </a:solidFill>
              <a:latin typeface="+mn-ea"/>
              <a:ea typeface="+mn-ea"/>
              <a:sym typeface="+mn-ea"/>
            </a:endParaRPr>
          </a:p>
        </p:txBody>
      </p:sp>
      <p:sp>
        <p:nvSpPr>
          <p:cNvPr id="2" name="矩形 1"/>
          <p:cNvSpPr/>
          <p:nvPr/>
        </p:nvSpPr>
        <p:spPr>
          <a:xfrm>
            <a:off x="5213350" y="763270"/>
            <a:ext cx="3235960" cy="306705"/>
          </a:xfrm>
          <a:prstGeom prst="rect">
            <a:avLst/>
          </a:prstGeom>
          <a:noFill/>
          <a:ln>
            <a:noFill/>
          </a:ln>
        </p:spPr>
        <p:txBody>
          <a:bodyPr wrap="square" rtlCol="0">
            <a:spAutoFit/>
          </a:bodyPr>
          <a:lstStyle/>
          <a:p>
            <a:pPr algn="l"/>
            <a:r>
              <a:rPr lang="en-US" altLang="zh-CN" sz="1400">
                <a:ln w="38100">
                  <a:noFill/>
                </a:ln>
                <a:solidFill>
                  <a:srgbClr val="F4C68C"/>
                </a:solidFill>
                <a:latin typeface="+mj-ea"/>
                <a:ea typeface="+mj-ea"/>
                <a:sym typeface="+mn-lt"/>
              </a:rPr>
              <a:t>TJTT </a:t>
            </a:r>
            <a:r>
              <a:rPr lang="en-US" altLang="zh-CN" sz="1400">
                <a:ln w="38100">
                  <a:noFill/>
                </a:ln>
                <a:solidFill>
                  <a:srgbClr val="F4C68C"/>
                </a:solidFill>
                <a:latin typeface="+mj-ea"/>
                <a:ea typeface="+mj-ea"/>
                <a:sym typeface="+mn-lt"/>
              </a:rPr>
              <a:t>Friend-college Program</a:t>
            </a:r>
            <a:endParaRPr lang="en-US" altLang="zh-CN" sz="1400">
              <a:ln w="38100">
                <a:noFill/>
              </a:ln>
              <a:solidFill>
                <a:srgbClr val="F4C68C"/>
              </a:solidFill>
              <a:latin typeface="+mj-ea"/>
              <a:ea typeface="+mj-ea"/>
              <a:sym typeface="+mn-lt"/>
            </a:endParaRPr>
          </a:p>
        </p:txBody>
      </p:sp>
      <p:sp>
        <p:nvSpPr>
          <p:cNvPr id="13" name="矩形 12"/>
          <p:cNvSpPr/>
          <p:nvPr/>
        </p:nvSpPr>
        <p:spPr>
          <a:xfrm>
            <a:off x="5213350" y="358140"/>
            <a:ext cx="2975610" cy="398780"/>
          </a:xfrm>
          <a:prstGeom prst="rect">
            <a:avLst/>
          </a:prstGeom>
          <a:noFill/>
          <a:ln>
            <a:noFill/>
          </a:ln>
        </p:spPr>
        <p:txBody>
          <a:bodyPr wrap="square" rtlCol="0">
            <a:spAutoFit/>
          </a:bodyPr>
          <a:p>
            <a:r>
              <a:rPr lang="en-US" altLang="zh-CN" sz="2000">
                <a:ln w="38100">
                  <a:noFill/>
                </a:ln>
                <a:solidFill>
                  <a:srgbClr val="223250"/>
                </a:solidFill>
                <a:latin typeface="+mj-ea"/>
                <a:ea typeface="+mj-ea"/>
                <a:sym typeface="+mn-lt"/>
              </a:rPr>
              <a:t>TJTT</a:t>
            </a:r>
            <a:r>
              <a:rPr lang="zh-CN" altLang="en-US" sz="2000">
                <a:ln w="38100">
                  <a:noFill/>
                </a:ln>
                <a:solidFill>
                  <a:srgbClr val="223250"/>
                </a:solidFill>
                <a:latin typeface="+mj-ea"/>
                <a:ea typeface="+mj-ea"/>
                <a:sym typeface="+mn-lt"/>
              </a:rPr>
              <a:t>友校</a:t>
            </a:r>
            <a:r>
              <a:rPr lang="zh-CN" altLang="en-US" sz="2000">
                <a:ln w="38100">
                  <a:noFill/>
                </a:ln>
                <a:solidFill>
                  <a:srgbClr val="223250"/>
                </a:solidFill>
                <a:latin typeface="+mj-ea"/>
                <a:ea typeface="+mj-ea"/>
                <a:sym typeface="+mn-lt"/>
              </a:rPr>
              <a:t>联动计划</a:t>
            </a:r>
            <a:endParaRPr lang="zh-CN" altLang="en-US" sz="2000">
              <a:ln w="38100">
                <a:noFill/>
              </a:ln>
              <a:solidFill>
                <a:srgbClr val="223250"/>
              </a:solidFill>
              <a:latin typeface="+mj-ea"/>
              <a:ea typeface="+mj-ea"/>
              <a:sym typeface="+mn-lt"/>
            </a:endParaRPr>
          </a:p>
        </p:txBody>
      </p:sp>
      <p:pic>
        <p:nvPicPr>
          <p:cNvPr id="23" name="图片 22" descr="C:/Users/bozige/Desktop/logo1.pnglogo1"/>
          <p:cNvPicPr>
            <a:picLocks noChangeAspect="1"/>
          </p:cNvPicPr>
          <p:nvPr/>
        </p:nvPicPr>
        <p:blipFill>
          <a:blip r:embed="rId7"/>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grpSp>
        <p:nvGrpSpPr>
          <p:cNvPr id="10" name="组合 9"/>
          <p:cNvGrpSpPr/>
          <p:nvPr/>
        </p:nvGrpSpPr>
        <p:grpSpPr>
          <a:xfrm>
            <a:off x="3331845" y="868045"/>
            <a:ext cx="1896110" cy="1580515"/>
            <a:chOff x="5247" y="1367"/>
            <a:chExt cx="2986" cy="2489"/>
          </a:xfrm>
        </p:grpSpPr>
        <p:pic>
          <p:nvPicPr>
            <p:cNvPr id="3" name="图片 2"/>
            <p:cNvPicPr>
              <a:picLocks noChangeAspect="1"/>
            </p:cNvPicPr>
            <p:nvPr/>
          </p:nvPicPr>
          <p:blipFill>
            <a:blip r:embed="rId8"/>
            <a:stretch>
              <a:fillRect/>
            </a:stretch>
          </p:blipFill>
          <p:spPr>
            <a:xfrm>
              <a:off x="5247" y="2440"/>
              <a:ext cx="1382" cy="1388"/>
            </a:xfrm>
            <a:prstGeom prst="rect">
              <a:avLst/>
            </a:prstGeom>
          </p:spPr>
        </p:pic>
        <p:pic>
          <p:nvPicPr>
            <p:cNvPr id="8" name="图片 7" descr="3"/>
            <p:cNvPicPr>
              <a:picLocks noChangeAspect="1"/>
            </p:cNvPicPr>
            <p:nvPr/>
          </p:nvPicPr>
          <p:blipFill>
            <a:blip r:embed="rId9"/>
            <a:stretch>
              <a:fillRect/>
            </a:stretch>
          </p:blipFill>
          <p:spPr>
            <a:xfrm>
              <a:off x="6871" y="2494"/>
              <a:ext cx="1362" cy="1362"/>
            </a:xfrm>
            <a:prstGeom prst="rect">
              <a:avLst/>
            </a:prstGeom>
          </p:spPr>
        </p:pic>
        <p:pic>
          <p:nvPicPr>
            <p:cNvPr id="4" name="图片 3" descr="2"/>
            <p:cNvPicPr>
              <a:picLocks noChangeAspect="1"/>
            </p:cNvPicPr>
            <p:nvPr/>
          </p:nvPicPr>
          <p:blipFill>
            <a:blip r:embed="rId10"/>
            <a:stretch>
              <a:fillRect/>
            </a:stretch>
          </p:blipFill>
          <p:spPr>
            <a:xfrm>
              <a:off x="6188" y="1367"/>
              <a:ext cx="1211" cy="1211"/>
            </a:xfrm>
            <a:prstGeom prst="rect">
              <a:avLst/>
            </a:prstGeom>
          </p:spPr>
        </p:pic>
      </p:grpSp>
      <p:pic>
        <p:nvPicPr>
          <p:cNvPr id="5" name="图片 4" descr="1"/>
          <p:cNvPicPr>
            <a:picLocks noChangeAspect="1"/>
          </p:cNvPicPr>
          <p:nvPr/>
        </p:nvPicPr>
        <p:blipFill>
          <a:blip r:embed="rId11"/>
          <a:stretch>
            <a:fillRect/>
          </a:stretch>
        </p:blipFill>
        <p:spPr>
          <a:xfrm flipH="1">
            <a:off x="1162050" y="3347085"/>
            <a:ext cx="1414145" cy="1414145"/>
          </a:xfrm>
          <a:prstGeom prst="rect">
            <a:avLst/>
          </a:prstGeom>
        </p:spPr>
      </p:pic>
      <p:sp>
        <p:nvSpPr>
          <p:cNvPr id="14" name="正文"/>
          <p:cNvSpPr txBox="1"/>
          <p:nvPr>
            <p:custDataLst>
              <p:tags r:id="rId12"/>
            </p:custDataLst>
          </p:nvPr>
        </p:nvSpPr>
        <p:spPr>
          <a:xfrm>
            <a:off x="3244215" y="3343275"/>
            <a:ext cx="2369820" cy="1460500"/>
          </a:xfrm>
          <a:prstGeom prst="rect">
            <a:avLst/>
          </a:prstGeom>
          <a:noFill/>
        </p:spPr>
        <p:txBody>
          <a:bodyPr wrap="square" lIns="0" tIns="0" rIns="0" bIns="0" rtlCol="0" anchor="b" anchorCtr="0"/>
          <a:p>
            <a:pPr lvl="0" indent="0" algn="just">
              <a:lnSpc>
                <a:spcPct val="130000"/>
              </a:lnSpc>
              <a:buClrTx/>
              <a:buSzTx/>
              <a:buFontTx/>
            </a:pPr>
            <a:r>
              <a:rPr lang="zh-CN" altLang="en-US" sz="1000" b="1" u="sng" spc="130" dirty="0">
                <a:ln>
                  <a:noFill/>
                  <a:prstDash val="sysDot"/>
                </a:ln>
                <a:solidFill>
                  <a:schemeClr val="tx1">
                    <a:lumMod val="85000"/>
                    <a:lumOff val="15000"/>
                  </a:schemeClr>
                </a:solidFill>
                <a:latin typeface="黑体" panose="02010609060101010101" charset="-122"/>
                <a:ea typeface="黑体" panose="02010609060101010101" charset="-122"/>
                <a:sym typeface="+mn-ea"/>
              </a:rPr>
              <a:t>积分赛环境在上海高校圈的完善</a:t>
            </a:r>
            <a:endParaRPr lang="zh-CN" altLang="en-US" sz="1000" b="1" u="sng" spc="130" dirty="0">
              <a:ln>
                <a:noFill/>
                <a:prstDash val="sysDot"/>
              </a:ln>
              <a:solidFill>
                <a:schemeClr val="tx1">
                  <a:lumMod val="85000"/>
                  <a:lumOff val="15000"/>
                </a:schemeClr>
              </a:solidFill>
              <a:latin typeface="黑体" panose="02010609060101010101" charset="-122"/>
              <a:ea typeface="黑体" panose="02010609060101010101" charset="-122"/>
              <a:sym typeface="+mn-ea"/>
            </a:endParaRPr>
          </a:p>
          <a:p>
            <a:pPr lvl="0" indent="0" algn="just">
              <a:lnSpc>
                <a:spcPct val="130000"/>
              </a:lnSpc>
              <a:buClrTx/>
              <a:buSzTx/>
              <a:buFontTx/>
            </a:pPr>
            <a:r>
              <a:rPr lang="zh-CN" altLang="en-US" sz="1000" spc="130" dirty="0">
                <a:ln>
                  <a:noFill/>
                  <a:prstDash val="sysDot"/>
                </a:ln>
                <a:solidFill>
                  <a:schemeClr val="tx1">
                    <a:lumMod val="85000"/>
                    <a:lumOff val="15000"/>
                  </a:schemeClr>
                </a:solidFill>
                <a:latin typeface="+mn-ea"/>
                <a:ea typeface="+mn-ea"/>
                <a:sym typeface="+mn-ea"/>
              </a:rPr>
              <a:t>实现“同济—交大—复旦”全覆盖后，计划将TJTT运行模式与积分赛体系推广至上海市其他高校，邀请曾参与过TJTT积分赛的外校同学进行宣传，参考与上海交通大学的合作模式，进行TJTT的上海市推广。</a:t>
            </a:r>
            <a:endParaRPr lang="zh-CN" altLang="en-US" sz="1000" spc="130" dirty="0">
              <a:ln>
                <a:noFill/>
                <a:prstDash val="sysDot"/>
              </a:ln>
              <a:solidFill>
                <a:schemeClr val="tx1">
                  <a:lumMod val="85000"/>
                  <a:lumOff val="15000"/>
                </a:schemeClr>
              </a:solidFill>
              <a:latin typeface="+mn-ea"/>
              <a:ea typeface="+mn-ea"/>
              <a:sym typeface="+mn-ea"/>
            </a:endParaRPr>
          </a:p>
        </p:txBody>
      </p:sp>
      <p:sp>
        <p:nvSpPr>
          <p:cNvPr id="15" name="正文"/>
          <p:cNvSpPr txBox="1"/>
          <p:nvPr>
            <p:custDataLst>
              <p:tags r:id="rId13"/>
            </p:custDataLst>
          </p:nvPr>
        </p:nvSpPr>
        <p:spPr>
          <a:xfrm>
            <a:off x="5789295" y="1151255"/>
            <a:ext cx="2399665" cy="1016000"/>
          </a:xfrm>
          <a:prstGeom prst="rect">
            <a:avLst/>
          </a:prstGeom>
          <a:noFill/>
        </p:spPr>
        <p:txBody>
          <a:bodyPr wrap="square" lIns="0" tIns="0" rIns="0" bIns="0" rtlCol="0" anchor="b" anchorCtr="0"/>
          <a:p>
            <a:pPr lvl="0" indent="0" algn="just">
              <a:lnSpc>
                <a:spcPct val="130000"/>
              </a:lnSpc>
              <a:buClrTx/>
              <a:buSzTx/>
              <a:buFontTx/>
            </a:pPr>
            <a:r>
              <a:rPr lang="zh-CN" altLang="en-US" sz="1000" b="1" u="sng" spc="130" dirty="0">
                <a:ln>
                  <a:noFill/>
                  <a:prstDash val="sysDot"/>
                </a:ln>
                <a:solidFill>
                  <a:schemeClr val="tx1">
                    <a:lumMod val="85000"/>
                    <a:lumOff val="15000"/>
                  </a:schemeClr>
                </a:solidFill>
                <a:latin typeface="黑体" panose="02010609060101010101" charset="-122"/>
                <a:ea typeface="黑体" panose="02010609060101010101" charset="-122"/>
                <a:sym typeface="+mn-ea"/>
              </a:rPr>
              <a:t>积分赛环境在全国高校圈的初步铺垫</a:t>
            </a:r>
            <a:endParaRPr lang="zh-CN" altLang="en-US" sz="1000" u="sng" spc="130" dirty="0">
              <a:ln>
                <a:noFill/>
                <a:prstDash val="sysDot"/>
              </a:ln>
              <a:solidFill>
                <a:schemeClr val="tx1">
                  <a:lumMod val="85000"/>
                  <a:lumOff val="15000"/>
                </a:schemeClr>
              </a:solidFill>
              <a:latin typeface="+mn-ea"/>
              <a:ea typeface="+mn-ea"/>
              <a:sym typeface="+mn-ea"/>
            </a:endParaRPr>
          </a:p>
          <a:p>
            <a:pPr lvl="0" indent="0" algn="just">
              <a:lnSpc>
                <a:spcPct val="130000"/>
              </a:lnSpc>
              <a:buClrTx/>
              <a:buSzTx/>
              <a:buFontTx/>
            </a:pPr>
            <a:r>
              <a:rPr lang="zh-CN" altLang="en-US" sz="1000" spc="130" dirty="0">
                <a:ln>
                  <a:noFill/>
                  <a:prstDash val="sysDot"/>
                </a:ln>
                <a:solidFill>
                  <a:schemeClr val="tx1">
                    <a:lumMod val="85000"/>
                    <a:lumOff val="15000"/>
                  </a:schemeClr>
                </a:solidFill>
                <a:latin typeface="+mn-ea"/>
                <a:ea typeface="+mn-ea"/>
                <a:sym typeface="+mn-ea"/>
              </a:rPr>
              <a:t>从TJTT骨干成员的家乡城市入手，对熟悉的高校乒乓球圈进行宣传。利用TJTT在上海市取得的成果，因地制宜进行可行性分析和合作研讨。</a:t>
            </a:r>
            <a:endParaRPr lang="zh-CN" altLang="en-US" sz="1000" spc="130" dirty="0">
              <a:ln>
                <a:noFill/>
                <a:prstDash val="sysDot"/>
              </a:ln>
              <a:solidFill>
                <a:schemeClr val="tx1">
                  <a:lumMod val="85000"/>
                  <a:lumOff val="15000"/>
                </a:schemeClr>
              </a:solidFill>
              <a:latin typeface="+mn-ea"/>
              <a:ea typeface="+mn-ea"/>
              <a:sym typeface="+mn-ea"/>
            </a:endParaRPr>
          </a:p>
        </p:txBody>
      </p:sp>
      <p:sp>
        <p:nvSpPr>
          <p:cNvPr id="19" name="矩形 18"/>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8915400" y="1341644"/>
            <a:ext cx="228600" cy="24831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nvSpPr>
        <p:spPr>
          <a:xfrm>
            <a:off x="301869" y="125808"/>
            <a:ext cx="2355931" cy="460375"/>
          </a:xfrm>
          <a:prstGeom prst="rect">
            <a:avLst/>
          </a:prstGeom>
          <a:noFill/>
          <a:ln>
            <a:noFill/>
          </a:ln>
        </p:spPr>
        <p:txBody>
          <a:bodyPr wrap="square" rtlCol="0">
            <a:spAutoFit/>
          </a:bodyPr>
          <a:lstStyle/>
          <a:p>
            <a:pPr defTabSz="914400"/>
            <a:r>
              <a:rPr lang="zh-CN" altLang="en-US" sz="2400" b="1">
                <a:solidFill>
                  <a:srgbClr val="223250"/>
                </a:solidFill>
                <a:effectLst/>
                <a:latin typeface="+mj-ea"/>
                <a:ea typeface="+mj-ea"/>
                <a:sym typeface="+mn-ea"/>
              </a:rPr>
              <a:t>发展规划</a:t>
            </a:r>
            <a:endParaRPr lang="zh-CN" altLang="en-US" sz="2400" b="1">
              <a:solidFill>
                <a:srgbClr val="223250"/>
              </a:solidFill>
              <a:effectLst/>
              <a:latin typeface="+mj-ea"/>
              <a:ea typeface="+mj-ea"/>
              <a:sym typeface="+mn-ea"/>
            </a:endParaRPr>
          </a:p>
        </p:txBody>
      </p:sp>
      <p:sp>
        <p:nvSpPr>
          <p:cNvPr id="40" name="文本框 39"/>
          <p:cNvSpPr txBox="1"/>
          <p:nvPr/>
        </p:nvSpPr>
        <p:spPr>
          <a:xfrm>
            <a:off x="314325" y="558800"/>
            <a:ext cx="189928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DEVELOPMENT PLAN</a:t>
            </a:r>
            <a:endParaRPr lang="en-US" altLang="zh-CN" sz="900">
              <a:solidFill>
                <a:schemeClr val="tx1">
                  <a:lumMod val="75000"/>
                  <a:lumOff val="25000"/>
                </a:schemeClr>
              </a:solidFill>
            </a:endParaRPr>
          </a:p>
        </p:txBody>
      </p:sp>
      <p:pic>
        <p:nvPicPr>
          <p:cNvPr id="9" name="图片 8"/>
          <p:cNvPicPr>
            <a:picLocks noChangeAspect="1"/>
          </p:cNvPicPr>
          <p:nvPr/>
        </p:nvPicPr>
        <p:blipFill>
          <a:blip r:embed="rId14"/>
          <a:srcRect r="21783"/>
          <a:stretch>
            <a:fillRect/>
          </a:stretch>
        </p:blipFill>
        <p:spPr>
          <a:xfrm>
            <a:off x="5848350" y="3343275"/>
            <a:ext cx="2553335" cy="1409700"/>
          </a:xfrm>
          <a:prstGeom prst="rect">
            <a:avLst/>
          </a:prstGeom>
        </p:spPr>
      </p:pic>
    </p:spTree>
    <p:custDataLst>
      <p:tags r:id="rId1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1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p:tgtEl>
                                          <p:spTgt spid="32"/>
                                        </p:tgtEl>
                                        <p:attrNameLst>
                                          <p:attrName>ppt_y</p:attrName>
                                        </p:attrNameLst>
                                      </p:cBhvr>
                                      <p:tavLst>
                                        <p:tav tm="0">
                                          <p:val>
                                            <p:strVal val="#ppt_y+#ppt_h*1.125000"/>
                                          </p:val>
                                        </p:tav>
                                        <p:tav tm="100000">
                                          <p:val>
                                            <p:strVal val="#ppt_y"/>
                                          </p:val>
                                        </p:tav>
                                      </p:tavLst>
                                    </p:anim>
                                    <p:animEffect transition="in" filter="wipe(up)">
                                      <p:cBhvr>
                                        <p:cTn id="28" dur="500"/>
                                        <p:tgtEl>
                                          <p:spTgt spid="32"/>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p:tgtEl>
                                          <p:spTgt spid="36"/>
                                        </p:tgtEl>
                                        <p:attrNameLst>
                                          <p:attrName>ppt_y</p:attrName>
                                        </p:attrNameLst>
                                      </p:cBhvr>
                                      <p:tavLst>
                                        <p:tav tm="0">
                                          <p:val>
                                            <p:strVal val="#ppt_y+#ppt_h*1.125000"/>
                                          </p:val>
                                        </p:tav>
                                        <p:tav tm="100000">
                                          <p:val>
                                            <p:strVal val="#ppt_y"/>
                                          </p:val>
                                        </p:tav>
                                      </p:tavLst>
                                    </p:anim>
                                    <p:animEffect transition="in" filter="wipe(up)">
                                      <p:cBhvr>
                                        <p:cTn id="32" dur="500"/>
                                        <p:tgtEl>
                                          <p:spTgt spid="36"/>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ppt_y</p:attrName>
                                        </p:attrNameLst>
                                      </p:cBhvr>
                                      <p:tavLst>
                                        <p:tav tm="0">
                                          <p:val>
                                            <p:strVal val="#ppt_y+#ppt_h*1.125000"/>
                                          </p:val>
                                        </p:tav>
                                        <p:tav tm="100000">
                                          <p:val>
                                            <p:strVal val="#ppt_y"/>
                                          </p:val>
                                        </p:tav>
                                      </p:tavLst>
                                    </p:anim>
                                    <p:animEffect transition="in" filter="wipe(up)">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p:tgtEl>
                                          <p:spTgt spid="11"/>
                                        </p:tgtEl>
                                        <p:attrNameLst>
                                          <p:attrName>ppt_y</p:attrName>
                                        </p:attrNameLst>
                                      </p:cBhvr>
                                      <p:tavLst>
                                        <p:tav tm="0">
                                          <p:val>
                                            <p:strVal val="#ppt_y+#ppt_h*1.125000"/>
                                          </p:val>
                                        </p:tav>
                                        <p:tav tm="100000">
                                          <p:val>
                                            <p:strVal val="#ppt_y"/>
                                          </p:val>
                                        </p:tav>
                                      </p:tavLst>
                                    </p:anim>
                                    <p:animEffect transition="in" filter="wipe(up)">
                                      <p:cBhvr>
                                        <p:cTn id="42" dur="500"/>
                                        <p:tgtEl>
                                          <p:spTgt spid="11"/>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p:tgtEl>
                                          <p:spTgt spid="14"/>
                                        </p:tgtEl>
                                        <p:attrNameLst>
                                          <p:attrName>ppt_y</p:attrName>
                                        </p:attrNameLst>
                                      </p:cBhvr>
                                      <p:tavLst>
                                        <p:tav tm="0">
                                          <p:val>
                                            <p:strVal val="#ppt_y+#ppt_h*1.125000"/>
                                          </p:val>
                                        </p:tav>
                                        <p:tav tm="100000">
                                          <p:val>
                                            <p:strVal val="#ppt_y"/>
                                          </p:val>
                                        </p:tav>
                                      </p:tavLst>
                                    </p:anim>
                                    <p:animEffect transition="in" filter="wipe(up)">
                                      <p:cBhvr>
                                        <p:cTn id="46" dur="500"/>
                                        <p:tgtEl>
                                          <p:spTgt spid="14"/>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p:tgtEl>
                                          <p:spTgt spid="15"/>
                                        </p:tgtEl>
                                        <p:attrNameLst>
                                          <p:attrName>ppt_y</p:attrName>
                                        </p:attrNameLst>
                                      </p:cBhvr>
                                      <p:tavLst>
                                        <p:tav tm="0">
                                          <p:val>
                                            <p:strVal val="#ppt_y+#ppt_h*1.125000"/>
                                          </p:val>
                                        </p:tav>
                                        <p:tav tm="100000">
                                          <p:val>
                                            <p:strVal val="#ppt_y"/>
                                          </p:val>
                                        </p:tav>
                                      </p:tavLst>
                                    </p:anim>
                                    <p:animEffect transition="in" filter="wipe(up)">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32" grpId="0" animBg="1"/>
      <p:bldP spid="36" grpId="0" animBg="1"/>
      <p:bldP spid="37" grpId="0" animBg="1"/>
      <p:bldP spid="12" grpId="1" animBg="1"/>
      <p:bldP spid="7" grpId="1" animBg="1"/>
      <p:bldP spid="32" grpId="1" animBg="1"/>
      <p:bldP spid="36" grpId="1" animBg="1"/>
      <p:bldP spid="37" grpId="1" animBg="1"/>
      <p:bldP spid="11" grpId="0"/>
      <p:bldP spid="14" grpId="0"/>
      <p:bldP spid="15" grpId="0"/>
      <p:bldP spid="11" grpId="1"/>
      <p:bldP spid="14" grpId="1"/>
      <p:bldP spid="1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custDataLst>
              <p:tags r:id="rId1"/>
            </p:custDataLst>
          </p:nvPr>
        </p:nvGrpSpPr>
        <p:grpSpPr>
          <a:xfrm>
            <a:off x="1536065" y="1310844"/>
            <a:ext cx="6056630" cy="3120979"/>
            <a:chOff x="3107" y="2762"/>
            <a:chExt cx="7657" cy="3839"/>
          </a:xfrm>
        </p:grpSpPr>
        <p:sp>
          <p:nvSpPr>
            <p:cNvPr id="15" name="Shape 497"/>
            <p:cNvSpPr/>
            <p:nvPr>
              <p:custDataLst>
                <p:tags r:id="rId2"/>
              </p:custDataLst>
            </p:nvPr>
          </p:nvSpPr>
          <p:spPr>
            <a:xfrm>
              <a:off x="5771" y="3205"/>
              <a:ext cx="2402" cy="3256"/>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4">
                    <a:alpha val="100000"/>
                    <a:lumMod val="90000"/>
                    <a:lumOff val="10000"/>
                  </a:schemeClr>
                </a:gs>
                <a:gs pos="100000">
                  <a:schemeClr val="accent4"/>
                </a:gs>
              </a:gsLst>
              <a:lin ang="2700000" scaled="0"/>
            </a:gradFill>
            <a:ln w="12700">
              <a:miter lim="400000"/>
            </a:ln>
            <a:effectLst>
              <a:outerShdw blurRad="381000" dist="292100" dir="5400000" algn="t" rotWithShape="0">
                <a:schemeClr val="accent4">
                  <a:lumMod val="75000"/>
                  <a:alpha val="20000"/>
                </a:schemeClr>
              </a:outerShdw>
            </a:effectLst>
          </p:spPr>
          <p:txBody>
            <a:bodyPr wrap="square" lIns="53577" tIns="53577" rIns="53577" bIns="53577" anchor="ctr">
              <a:noAutofit/>
            </a:bodyPr>
            <a:lstStyle/>
            <a:p>
              <a:pPr lvl="0" algn="l">
                <a:buClrTx/>
                <a:buSzTx/>
                <a:buFontTx/>
              </a:pPr>
              <a:endParaRPr sz="2100" dirty="0">
                <a:latin typeface="+mj-lt"/>
                <a:ea typeface="微软雅黑" panose="020B0503020204020204" charset="-122"/>
                <a:cs typeface="微软雅黑" panose="020B0503020204020204" charset="-122"/>
                <a:sym typeface="+mn-ea"/>
              </a:endParaRPr>
            </a:p>
          </p:txBody>
        </p:sp>
        <p:sp>
          <p:nvSpPr>
            <p:cNvPr id="16" name="Shape 497"/>
            <p:cNvSpPr/>
            <p:nvPr>
              <p:custDataLst>
                <p:tags r:id="rId3"/>
              </p:custDataLst>
            </p:nvPr>
          </p:nvSpPr>
          <p:spPr>
            <a:xfrm>
              <a:off x="5771" y="3205"/>
              <a:ext cx="2402" cy="3396"/>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4">
                    <a:alpha val="100000"/>
                    <a:lumMod val="90000"/>
                    <a:lumOff val="10000"/>
                  </a:schemeClr>
                </a:gs>
                <a:gs pos="100000">
                  <a:schemeClr val="accent4"/>
                </a:gs>
              </a:gsLst>
              <a:lin ang="2700000" scaled="0"/>
            </a:gradFill>
            <a:ln w="12700">
              <a:miter lim="400000"/>
            </a:ln>
            <a:effectLst>
              <a:innerShdw blurRad="317500" dist="50800" dir="16200000">
                <a:schemeClr val="accent4">
                  <a:lumMod val="20000"/>
                  <a:lumOff val="80000"/>
                  <a:alpha val="30000"/>
                </a:schemeClr>
              </a:innerShdw>
            </a:effectLst>
          </p:spPr>
          <p:txBody>
            <a:bodyPr wrap="square" lIns="53577" tIns="53577" rIns="53577" bIns="53577" anchor="ctr">
              <a:noAutofit/>
            </a:bodyPr>
            <a:lstStyle/>
            <a:p>
              <a:pPr lvl="0" algn="l">
                <a:buClrTx/>
                <a:buSzTx/>
                <a:buFontTx/>
              </a:pPr>
              <a:endParaRPr sz="2100" dirty="0">
                <a:latin typeface="+mj-lt"/>
                <a:ea typeface="微软雅黑" panose="020B0503020204020204" charset="-122"/>
                <a:cs typeface="微软雅黑" panose="020B0503020204020204" charset="-122"/>
                <a:sym typeface="+mn-ea"/>
              </a:endParaRPr>
            </a:p>
          </p:txBody>
        </p:sp>
        <p:sp>
          <p:nvSpPr>
            <p:cNvPr id="18" name="Shape 501"/>
            <p:cNvSpPr/>
            <p:nvPr>
              <p:custDataLst>
                <p:tags r:id="rId4"/>
              </p:custDataLst>
            </p:nvPr>
          </p:nvSpPr>
          <p:spPr>
            <a:xfrm>
              <a:off x="6515" y="2762"/>
              <a:ext cx="913" cy="914"/>
            </a:xfrm>
            <a:prstGeom prst="ellipse">
              <a:avLst/>
            </a:prstGeom>
            <a:gradFill>
              <a:gsLst>
                <a:gs pos="0">
                  <a:schemeClr val="accent4">
                    <a:alpha val="100000"/>
                    <a:lumMod val="90000"/>
                    <a:lumOff val="10000"/>
                  </a:schemeClr>
                </a:gs>
                <a:gs pos="100000">
                  <a:schemeClr val="accent4"/>
                </a:gs>
              </a:gsLst>
              <a:lin ang="2700000" scaled="0"/>
            </a:gradFill>
            <a:ln w="12700">
              <a:miter lim="400000"/>
            </a:ln>
            <a:effectLst>
              <a:innerShdw blurRad="317500" dist="50800" dir="16200000">
                <a:schemeClr val="accent4">
                  <a:lumMod val="20000"/>
                  <a:lumOff val="80000"/>
                  <a:alpha val="30000"/>
                </a:schemeClr>
              </a:innerShdw>
            </a:effectLst>
          </p:spPr>
          <p:txBody>
            <a:bodyPr lIns="53577" tIns="53577" rIns="53577" bIns="53577" anchor="ctr">
              <a:noAutofit/>
            </a:bodyPr>
            <a:lstStyle/>
            <a:p>
              <a:pPr lvl="0" algn="l">
                <a:buClrTx/>
                <a:buSzTx/>
                <a:buFontTx/>
              </a:pPr>
              <a:endParaRPr sz="2100" dirty="0">
                <a:latin typeface="+mj-lt"/>
                <a:ea typeface="微软雅黑" panose="020B0503020204020204" charset="-122"/>
                <a:cs typeface="微软雅黑" panose="020B0503020204020204" charset="-122"/>
                <a:sym typeface="微软雅黑" panose="020B0503020204020204" charset="-122"/>
              </a:endParaRPr>
            </a:p>
          </p:txBody>
        </p:sp>
        <p:cxnSp>
          <p:nvCxnSpPr>
            <p:cNvPr id="52" name="直接连接符 51"/>
            <p:cNvCxnSpPr/>
            <p:nvPr>
              <p:custDataLst>
                <p:tags r:id="rId5"/>
              </p:custDataLst>
            </p:nvPr>
          </p:nvCxnSpPr>
          <p:spPr>
            <a:xfrm>
              <a:off x="6731" y="4547"/>
              <a:ext cx="48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6"/>
              </p:custDataLst>
            </p:nvPr>
          </p:nvSpPr>
          <p:spPr>
            <a:xfrm>
              <a:off x="6103" y="4718"/>
              <a:ext cx="1739" cy="1414"/>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050">
                  <a:solidFill>
                    <a:srgbClr val="FFFFFF">
                      <a:alpha val="80000"/>
                    </a:srgbClr>
                  </a:solidFill>
                  <a:latin typeface="+mn-ea"/>
                  <a:cs typeface="+mn-ea"/>
                </a:rPr>
                <a:t>成本管理：</a:t>
              </a:r>
              <a:endParaRPr lang="zh-CN" altLang="en-US" sz="1050">
                <a:solidFill>
                  <a:srgbClr val="FFFFFF">
                    <a:alpha val="80000"/>
                  </a:srgbClr>
                </a:solidFill>
                <a:latin typeface="+mn-ea"/>
                <a:cs typeface="+mn-ea"/>
              </a:endParaRPr>
            </a:p>
            <a:p>
              <a:pPr algn="ctr">
                <a:lnSpc>
                  <a:spcPct val="130000"/>
                </a:lnSpc>
                <a:spcBef>
                  <a:spcPct val="0"/>
                </a:spcBef>
                <a:spcAft>
                  <a:spcPct val="0"/>
                </a:spcAft>
              </a:pPr>
              <a:r>
                <a:rPr lang="zh-CN" altLang="en-US" sz="1050">
                  <a:solidFill>
                    <a:srgbClr val="FFFF00">
                      <a:alpha val="80000"/>
                    </a:srgbClr>
                  </a:solidFill>
                  <a:latin typeface="+mn-ea"/>
                  <a:cs typeface="+mn-ea"/>
                </a:rPr>
                <a:t>场地、设备、薪资、奖品、宣传</a:t>
              </a:r>
              <a:endParaRPr lang="zh-CN" altLang="en-US" sz="1050">
                <a:solidFill>
                  <a:srgbClr val="FFFF00">
                    <a:alpha val="80000"/>
                  </a:srgbClr>
                </a:solidFill>
                <a:latin typeface="+mn-ea"/>
                <a:cs typeface="+mn-ea"/>
              </a:endParaRPr>
            </a:p>
            <a:p>
              <a:pPr algn="ctr">
                <a:lnSpc>
                  <a:spcPct val="130000"/>
                </a:lnSpc>
                <a:spcBef>
                  <a:spcPct val="0"/>
                </a:spcBef>
                <a:spcAft>
                  <a:spcPct val="0"/>
                </a:spcAft>
              </a:pPr>
              <a:r>
                <a:rPr lang="zh-CN" altLang="en-US" sz="1050">
                  <a:solidFill>
                    <a:srgbClr val="FFFFFF">
                      <a:alpha val="80000"/>
                    </a:srgbClr>
                  </a:solidFill>
                  <a:latin typeface="+mn-ea"/>
                  <a:cs typeface="+mn-ea"/>
                </a:rPr>
                <a:t>预算规划：</a:t>
              </a:r>
              <a:r>
                <a:rPr lang="en-US" altLang="zh-CN" sz="1050">
                  <a:solidFill>
                    <a:srgbClr val="FFFFFF">
                      <a:alpha val="80000"/>
                    </a:srgbClr>
                  </a:solidFill>
                  <a:latin typeface="+mn-ea"/>
                  <a:cs typeface="+mn-ea"/>
                </a:rPr>
                <a:t>ROI</a:t>
              </a:r>
              <a:r>
                <a:rPr lang="zh-CN" altLang="en-US" sz="1050">
                  <a:solidFill>
                    <a:srgbClr val="FFFFFF">
                      <a:alpha val="80000"/>
                    </a:srgbClr>
                  </a:solidFill>
                  <a:latin typeface="+mn-ea"/>
                  <a:cs typeface="+mn-ea"/>
                </a:rPr>
                <a:t>衡量</a:t>
              </a:r>
              <a:endParaRPr lang="zh-CN" altLang="en-US" sz="1050">
                <a:solidFill>
                  <a:srgbClr val="FFFFFF">
                    <a:alpha val="80000"/>
                  </a:srgbClr>
                </a:solidFill>
                <a:latin typeface="+mn-ea"/>
                <a:cs typeface="+mn-ea"/>
              </a:endParaRPr>
            </a:p>
          </p:txBody>
        </p:sp>
        <p:sp>
          <p:nvSpPr>
            <p:cNvPr id="5" name="矩形 4"/>
            <p:cNvSpPr/>
            <p:nvPr>
              <p:custDataLst>
                <p:tags r:id="rId7"/>
              </p:custDataLst>
            </p:nvPr>
          </p:nvSpPr>
          <p:spPr>
            <a:xfrm>
              <a:off x="6103" y="3626"/>
              <a:ext cx="1739" cy="765"/>
            </a:xfrm>
            <a:prstGeom prst="rect">
              <a:avLst/>
            </a:prstGeom>
            <a:noFill/>
          </p:spPr>
          <p:txBody>
            <a:bodyPr wrap="square" lIns="0" tIns="0" rIns="0" bIns="0" rtlCol="0" anchor="b">
              <a:noAutofit/>
            </a:bodyPr>
            <a:lstStyle/>
            <a:p>
              <a:pPr algn="ctr">
                <a:spcBef>
                  <a:spcPct val="0"/>
                </a:spcBef>
                <a:spcAft>
                  <a:spcPct val="0"/>
                </a:spcAft>
              </a:pPr>
              <a:r>
                <a:rPr lang="zh-CN" altLang="en-US" sz="1350" b="1">
                  <a:solidFill>
                    <a:srgbClr val="FFFFFF"/>
                  </a:solidFill>
                  <a:latin typeface="+mn-ea"/>
                  <a:cs typeface="+mn-ea"/>
                </a:rPr>
                <a:t>运营与预算</a:t>
              </a:r>
              <a:endParaRPr lang="zh-CN" altLang="en-US" sz="1350" b="1">
                <a:solidFill>
                  <a:srgbClr val="FFFFFF"/>
                </a:solidFill>
                <a:latin typeface="+mn-ea"/>
                <a:cs typeface="+mn-ea"/>
              </a:endParaRPr>
            </a:p>
          </p:txBody>
        </p:sp>
        <p:sp>
          <p:nvSpPr>
            <p:cNvPr id="21" name="Shape 497"/>
            <p:cNvSpPr/>
            <p:nvPr>
              <p:custDataLst>
                <p:tags r:id="rId8"/>
              </p:custDataLst>
            </p:nvPr>
          </p:nvSpPr>
          <p:spPr>
            <a:xfrm>
              <a:off x="8362" y="3205"/>
              <a:ext cx="2402" cy="3256"/>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outerShdw blurRad="381000" dist="203200" dir="5400000" algn="t" rotWithShape="0">
                <a:schemeClr val="accent1">
                  <a:lumMod val="75000"/>
                  <a:alpha val="20000"/>
                </a:schemeClr>
              </a:outerShdw>
            </a:effectLst>
          </p:spPr>
          <p:txBody>
            <a:bodyPr wrap="square" lIns="53577" tIns="53577" rIns="53577" bIns="53577" anchor="ctr">
              <a:noAutofit/>
            </a:bodyPr>
            <a:lstStyle/>
            <a:p>
              <a:endParaRPr sz="2100" dirty="0">
                <a:latin typeface="+mj-lt"/>
                <a:ea typeface="微软雅黑" panose="020B0503020204020204" charset="-122"/>
                <a:cs typeface="微软雅黑" panose="020B0503020204020204" charset="-122"/>
              </a:endParaRPr>
            </a:p>
          </p:txBody>
        </p:sp>
        <p:sp>
          <p:nvSpPr>
            <p:cNvPr id="22" name="Shape 497"/>
            <p:cNvSpPr/>
            <p:nvPr>
              <p:custDataLst>
                <p:tags r:id="rId9"/>
              </p:custDataLst>
            </p:nvPr>
          </p:nvSpPr>
          <p:spPr>
            <a:xfrm>
              <a:off x="8362" y="3205"/>
              <a:ext cx="2402" cy="3396"/>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wrap="square" lIns="53577" tIns="53577" rIns="53577" bIns="53577" anchor="ctr">
              <a:noAutofit/>
            </a:bodyPr>
            <a:lstStyle/>
            <a:p>
              <a:endParaRPr sz="2100" dirty="0">
                <a:latin typeface="+mj-lt"/>
                <a:ea typeface="微软雅黑" panose="020B0503020204020204" charset="-122"/>
                <a:cs typeface="微软雅黑" panose="020B0503020204020204" charset="-122"/>
              </a:endParaRPr>
            </a:p>
          </p:txBody>
        </p:sp>
        <p:sp>
          <p:nvSpPr>
            <p:cNvPr id="23" name="Shape 501"/>
            <p:cNvSpPr/>
            <p:nvPr>
              <p:custDataLst>
                <p:tags r:id="rId10"/>
              </p:custDataLst>
            </p:nvPr>
          </p:nvSpPr>
          <p:spPr>
            <a:xfrm>
              <a:off x="9107" y="2762"/>
              <a:ext cx="913" cy="914"/>
            </a:xfrm>
            <a:prstGeom prst="ellipse">
              <a:avLst/>
            </a:pr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lIns="53577" tIns="53577" rIns="53577" bIns="53577" anchor="ctr">
              <a:noAutofit/>
            </a:bodyPr>
            <a:lstStyle/>
            <a:p>
              <a:pPr lvl="0" algn="l">
                <a:buClrTx/>
                <a:buSzTx/>
                <a:buFontTx/>
              </a:pPr>
              <a:endParaRPr sz="2100" dirty="0">
                <a:latin typeface="+mj-lt"/>
                <a:ea typeface="微软雅黑" panose="020B0503020204020204" charset="-122"/>
                <a:cs typeface="微软雅黑" panose="020B0503020204020204" charset="-122"/>
                <a:sym typeface="微软雅黑" panose="020B0503020204020204" charset="-122"/>
              </a:endParaRPr>
            </a:p>
          </p:txBody>
        </p:sp>
        <p:cxnSp>
          <p:nvCxnSpPr>
            <p:cNvPr id="58" name="直接连接符 57"/>
            <p:cNvCxnSpPr/>
            <p:nvPr>
              <p:custDataLst>
                <p:tags r:id="rId11"/>
              </p:custDataLst>
            </p:nvPr>
          </p:nvCxnSpPr>
          <p:spPr>
            <a:xfrm>
              <a:off x="9323" y="4547"/>
              <a:ext cx="480" cy="0"/>
            </a:xfrm>
            <a:prstGeom prst="line">
              <a:avLst/>
            </a:prstGeom>
            <a:ln w="127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custDataLst>
                <p:tags r:id="rId12"/>
              </p:custDataLst>
            </p:nvPr>
          </p:nvSpPr>
          <p:spPr>
            <a:xfrm>
              <a:off x="8694" y="4718"/>
              <a:ext cx="1739" cy="1646"/>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050">
                  <a:solidFill>
                    <a:schemeClr val="tx1">
                      <a:alpha val="80000"/>
                    </a:schemeClr>
                  </a:solidFill>
                  <a:latin typeface="+mn-ea"/>
                  <a:cs typeface="+mn-ea"/>
                </a:rPr>
                <a:t>风险控制：</a:t>
              </a:r>
              <a:endParaRPr lang="zh-CN" altLang="en-US" sz="1050">
                <a:solidFill>
                  <a:schemeClr val="tx1">
                    <a:alpha val="80000"/>
                  </a:schemeClr>
                </a:solidFill>
                <a:latin typeface="+mn-ea"/>
                <a:cs typeface="+mn-ea"/>
              </a:endParaRPr>
            </a:p>
            <a:p>
              <a:pPr algn="ctr">
                <a:lnSpc>
                  <a:spcPct val="130000"/>
                </a:lnSpc>
                <a:spcBef>
                  <a:spcPct val="0"/>
                </a:spcBef>
                <a:spcAft>
                  <a:spcPct val="0"/>
                </a:spcAft>
              </a:pPr>
              <a:r>
                <a:rPr lang="zh-CN" altLang="en-US" sz="1050">
                  <a:solidFill>
                    <a:srgbClr val="FF0000">
                      <a:alpha val="80000"/>
                    </a:srgbClr>
                  </a:solidFill>
                  <a:latin typeface="+mn-ea"/>
                  <a:cs typeface="+mn-ea"/>
                </a:rPr>
                <a:t>低参与率、意外费用增加、赞助商撤回</a:t>
              </a:r>
              <a:endParaRPr lang="zh-CN" altLang="en-US" sz="1050">
                <a:solidFill>
                  <a:srgbClr val="FF0000">
                    <a:alpha val="80000"/>
                  </a:srgbClr>
                </a:solidFill>
                <a:latin typeface="+mn-ea"/>
                <a:cs typeface="+mn-ea"/>
              </a:endParaRPr>
            </a:p>
            <a:p>
              <a:pPr algn="ctr">
                <a:lnSpc>
                  <a:spcPct val="130000"/>
                </a:lnSpc>
                <a:spcBef>
                  <a:spcPct val="0"/>
                </a:spcBef>
                <a:spcAft>
                  <a:spcPct val="0"/>
                </a:spcAft>
              </a:pPr>
              <a:r>
                <a:rPr lang="zh-CN" altLang="en-US" sz="1050">
                  <a:solidFill>
                    <a:schemeClr val="tx1">
                      <a:alpha val="80000"/>
                    </a:schemeClr>
                  </a:solidFill>
                  <a:latin typeface="+mn-ea"/>
                  <a:cs typeface="+mn-ea"/>
                </a:rPr>
                <a:t>盈余再投资：</a:t>
              </a:r>
              <a:endParaRPr lang="zh-CN" altLang="en-US" sz="1050">
                <a:solidFill>
                  <a:schemeClr val="tx1">
                    <a:alpha val="80000"/>
                  </a:schemeClr>
                </a:solidFill>
                <a:latin typeface="+mn-ea"/>
                <a:cs typeface="+mn-ea"/>
              </a:endParaRPr>
            </a:p>
            <a:p>
              <a:pPr algn="ctr">
                <a:lnSpc>
                  <a:spcPct val="130000"/>
                </a:lnSpc>
                <a:spcBef>
                  <a:spcPct val="0"/>
                </a:spcBef>
                <a:spcAft>
                  <a:spcPct val="0"/>
                </a:spcAft>
              </a:pPr>
              <a:r>
                <a:rPr lang="zh-CN" altLang="en-US" sz="1050">
                  <a:solidFill>
                    <a:srgbClr val="FF0000">
                      <a:alpha val="80000"/>
                    </a:srgbClr>
                  </a:solidFill>
                  <a:latin typeface="+mn-ea"/>
                  <a:cs typeface="+mn-ea"/>
                </a:rPr>
                <a:t>提高奖品、改善场地设施、扩大宣传活动</a:t>
              </a:r>
              <a:endParaRPr lang="zh-CN" altLang="en-US" sz="1050">
                <a:solidFill>
                  <a:srgbClr val="FF0000">
                    <a:alpha val="80000"/>
                  </a:srgbClr>
                </a:solidFill>
                <a:latin typeface="+mn-ea"/>
                <a:cs typeface="+mn-ea"/>
              </a:endParaRPr>
            </a:p>
          </p:txBody>
        </p:sp>
        <p:sp>
          <p:nvSpPr>
            <p:cNvPr id="7" name="矩形 6"/>
            <p:cNvSpPr/>
            <p:nvPr>
              <p:custDataLst>
                <p:tags r:id="rId13"/>
              </p:custDataLst>
            </p:nvPr>
          </p:nvSpPr>
          <p:spPr>
            <a:xfrm>
              <a:off x="8694" y="3626"/>
              <a:ext cx="1739" cy="765"/>
            </a:xfrm>
            <a:prstGeom prst="rect">
              <a:avLst/>
            </a:prstGeom>
            <a:noFill/>
          </p:spPr>
          <p:txBody>
            <a:bodyPr wrap="square" lIns="0" tIns="0" rIns="0" bIns="0" rtlCol="0" anchor="b">
              <a:noAutofit/>
            </a:bodyPr>
            <a:lstStyle/>
            <a:p>
              <a:pPr algn="ctr">
                <a:spcBef>
                  <a:spcPct val="0"/>
                </a:spcBef>
                <a:spcAft>
                  <a:spcPct val="0"/>
                </a:spcAft>
              </a:pPr>
              <a:r>
                <a:rPr lang="zh-CN" altLang="en-US" sz="1350" b="1">
                  <a:solidFill>
                    <a:schemeClr val="tx1"/>
                  </a:solidFill>
                  <a:latin typeface="+mn-ea"/>
                  <a:cs typeface="+mn-ea"/>
                </a:rPr>
                <a:t>风险与投资回报</a:t>
              </a:r>
              <a:endParaRPr lang="zh-CN" altLang="en-US" sz="1350" b="1">
                <a:solidFill>
                  <a:schemeClr val="tx1"/>
                </a:solidFill>
                <a:latin typeface="+mn-ea"/>
                <a:cs typeface="+mn-ea"/>
              </a:endParaRPr>
            </a:p>
          </p:txBody>
        </p:sp>
        <p:sp>
          <p:nvSpPr>
            <p:cNvPr id="11" name="Shape 497"/>
            <p:cNvSpPr/>
            <p:nvPr>
              <p:custDataLst>
                <p:tags r:id="rId14"/>
              </p:custDataLst>
            </p:nvPr>
          </p:nvSpPr>
          <p:spPr>
            <a:xfrm>
              <a:off x="3107" y="3205"/>
              <a:ext cx="2402" cy="3256"/>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outerShdw blurRad="381000" dist="203200" dir="5400000" algn="t" rotWithShape="0">
                <a:schemeClr val="accent1">
                  <a:lumMod val="75000"/>
                  <a:alpha val="20000"/>
                </a:schemeClr>
              </a:outerShdw>
            </a:effectLst>
          </p:spPr>
          <p:txBody>
            <a:bodyPr wrap="square" lIns="53577" tIns="53577" rIns="53577" bIns="53577" anchor="ctr">
              <a:noAutofit/>
            </a:bodyPr>
            <a:lstStyle/>
            <a:p>
              <a:endParaRPr sz="2100" dirty="0">
                <a:latin typeface="+mj-lt"/>
                <a:ea typeface="微软雅黑" panose="020B0503020204020204" charset="-122"/>
                <a:cs typeface="微软雅黑" panose="020B0503020204020204" charset="-122"/>
              </a:endParaRPr>
            </a:p>
          </p:txBody>
        </p:sp>
        <p:sp>
          <p:nvSpPr>
            <p:cNvPr id="12" name="Shape 497"/>
            <p:cNvSpPr/>
            <p:nvPr>
              <p:custDataLst>
                <p:tags r:id="rId15"/>
              </p:custDataLst>
            </p:nvPr>
          </p:nvSpPr>
          <p:spPr>
            <a:xfrm>
              <a:off x="3107" y="3205"/>
              <a:ext cx="2402" cy="339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wrap="square" lIns="53577" tIns="53577" rIns="53577" bIns="53577" anchor="ctr">
              <a:noAutofit/>
            </a:bodyPr>
            <a:lstStyle/>
            <a:p>
              <a:endParaRPr sz="2100" dirty="0">
                <a:latin typeface="+mj-lt"/>
                <a:ea typeface="微软雅黑" panose="020B0503020204020204" charset="-122"/>
                <a:cs typeface="微软雅黑" panose="020B0503020204020204" charset="-122"/>
              </a:endParaRPr>
            </a:p>
          </p:txBody>
        </p:sp>
        <p:sp>
          <p:nvSpPr>
            <p:cNvPr id="13" name="Shape 501"/>
            <p:cNvSpPr/>
            <p:nvPr>
              <p:custDataLst>
                <p:tags r:id="rId16"/>
              </p:custDataLst>
            </p:nvPr>
          </p:nvSpPr>
          <p:spPr>
            <a:xfrm>
              <a:off x="3852" y="2762"/>
              <a:ext cx="913" cy="914"/>
            </a:xfrm>
            <a:prstGeom prst="ellipse">
              <a:avLst/>
            </a:pr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lIns="53577" tIns="53577" rIns="53577" bIns="53577" anchor="ctr">
              <a:noAutofit/>
            </a:bodyPr>
            <a:lstStyle/>
            <a:p>
              <a:pPr lvl="0" algn="l">
                <a:buClrTx/>
                <a:buSzTx/>
                <a:buFontTx/>
              </a:pPr>
              <a:endParaRPr sz="2100" dirty="0">
                <a:latin typeface="+mj-lt"/>
                <a:ea typeface="微软雅黑" panose="020B0503020204020204" charset="-122"/>
                <a:cs typeface="微软雅黑" panose="020B0503020204020204" charset="-122"/>
                <a:sym typeface="微软雅黑" panose="020B0503020204020204" charset="-122"/>
              </a:endParaRPr>
            </a:p>
          </p:txBody>
        </p:sp>
        <p:cxnSp>
          <p:nvCxnSpPr>
            <p:cNvPr id="32" name="直接连接符 31"/>
            <p:cNvCxnSpPr/>
            <p:nvPr>
              <p:custDataLst>
                <p:tags r:id="rId17"/>
              </p:custDataLst>
            </p:nvPr>
          </p:nvCxnSpPr>
          <p:spPr>
            <a:xfrm>
              <a:off x="4068" y="4547"/>
              <a:ext cx="480" cy="0"/>
            </a:xfrm>
            <a:prstGeom prst="line">
              <a:avLst/>
            </a:prstGeom>
            <a:ln w="127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18"/>
              </p:custDataLst>
            </p:nvPr>
          </p:nvSpPr>
          <p:spPr>
            <a:xfrm>
              <a:off x="3440" y="4718"/>
              <a:ext cx="1739" cy="1414"/>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050">
                  <a:solidFill>
                    <a:schemeClr val="tx1">
                      <a:alpha val="80000"/>
                    </a:schemeClr>
                  </a:solidFill>
                  <a:latin typeface="+mn-ea"/>
                  <a:cs typeface="+mn-ea"/>
                </a:rPr>
                <a:t>参赛费用</a:t>
              </a:r>
              <a:endParaRPr lang="zh-CN" altLang="en-US" sz="1050">
                <a:solidFill>
                  <a:schemeClr val="tx1">
                    <a:alpha val="80000"/>
                  </a:schemeClr>
                </a:solidFill>
                <a:latin typeface="+mn-ea"/>
                <a:cs typeface="+mn-ea"/>
              </a:endParaRPr>
            </a:p>
            <a:p>
              <a:pPr algn="ctr">
                <a:lnSpc>
                  <a:spcPct val="130000"/>
                </a:lnSpc>
                <a:spcBef>
                  <a:spcPct val="0"/>
                </a:spcBef>
                <a:spcAft>
                  <a:spcPct val="0"/>
                </a:spcAft>
              </a:pPr>
              <a:r>
                <a:rPr lang="zh-CN" altLang="en-US" sz="1050">
                  <a:solidFill>
                    <a:schemeClr val="tx1">
                      <a:alpha val="80000"/>
                    </a:schemeClr>
                  </a:solidFill>
                  <a:latin typeface="+mn-ea"/>
                  <a:cs typeface="+mn-ea"/>
                </a:rPr>
                <a:t>赞助合作</a:t>
              </a:r>
              <a:endParaRPr lang="zh-CN" altLang="en-US" sz="1050">
                <a:solidFill>
                  <a:schemeClr val="tx1">
                    <a:alpha val="80000"/>
                  </a:schemeClr>
                </a:solidFill>
                <a:latin typeface="+mn-ea"/>
                <a:cs typeface="+mn-ea"/>
              </a:endParaRPr>
            </a:p>
            <a:p>
              <a:pPr algn="ctr">
                <a:lnSpc>
                  <a:spcPct val="130000"/>
                </a:lnSpc>
                <a:spcBef>
                  <a:spcPct val="0"/>
                </a:spcBef>
                <a:spcAft>
                  <a:spcPct val="0"/>
                </a:spcAft>
              </a:pPr>
              <a:r>
                <a:rPr lang="zh-CN" altLang="en-US" sz="1050">
                  <a:solidFill>
                    <a:schemeClr val="tx1">
                      <a:alpha val="80000"/>
                    </a:schemeClr>
                  </a:solidFill>
                  <a:latin typeface="+mn-ea"/>
                  <a:cs typeface="+mn-ea"/>
                </a:rPr>
                <a:t>广告与销售</a:t>
              </a:r>
              <a:endParaRPr lang="zh-CN" altLang="en-US" sz="1050">
                <a:solidFill>
                  <a:schemeClr val="tx1">
                    <a:alpha val="80000"/>
                  </a:schemeClr>
                </a:solidFill>
                <a:latin typeface="+mn-ea"/>
                <a:cs typeface="+mn-ea"/>
              </a:endParaRPr>
            </a:p>
          </p:txBody>
        </p:sp>
        <p:sp>
          <p:nvSpPr>
            <p:cNvPr id="9" name="矩形 8"/>
            <p:cNvSpPr/>
            <p:nvPr>
              <p:custDataLst>
                <p:tags r:id="rId19"/>
              </p:custDataLst>
            </p:nvPr>
          </p:nvSpPr>
          <p:spPr>
            <a:xfrm>
              <a:off x="3439" y="3970"/>
              <a:ext cx="1739" cy="420"/>
            </a:xfrm>
            <a:prstGeom prst="rect">
              <a:avLst/>
            </a:prstGeom>
            <a:noFill/>
          </p:spPr>
          <p:txBody>
            <a:bodyPr wrap="square" lIns="0" tIns="0" rIns="0" bIns="0" rtlCol="0" anchor="b">
              <a:noAutofit/>
            </a:bodyPr>
            <a:lstStyle/>
            <a:p>
              <a:pPr algn="ctr">
                <a:spcBef>
                  <a:spcPct val="0"/>
                </a:spcBef>
                <a:spcAft>
                  <a:spcPct val="0"/>
                </a:spcAft>
              </a:pPr>
              <a:r>
                <a:rPr lang="zh-CN" altLang="en-US" sz="1350" b="1">
                  <a:solidFill>
                    <a:schemeClr val="tx1"/>
                  </a:solidFill>
                  <a:latin typeface="+mn-ea"/>
                  <a:cs typeface="+mn-ea"/>
                </a:rPr>
                <a:t>收入来源</a:t>
              </a:r>
              <a:endParaRPr lang="zh-CN" altLang="en-US" sz="1350" b="1">
                <a:solidFill>
                  <a:schemeClr val="tx1"/>
                </a:solidFill>
                <a:latin typeface="+mn-ea"/>
                <a:cs typeface="+mn-ea"/>
              </a:endParaRPr>
            </a:p>
          </p:txBody>
        </p:sp>
        <p:pic>
          <p:nvPicPr>
            <p:cNvPr id="31" name="图片 3" descr="343439383331313b343532303031393bd2b5bca8b9dcc0ed"/>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6759" y="3006"/>
              <a:ext cx="425" cy="425"/>
            </a:xfrm>
            <a:prstGeom prst="rect">
              <a:avLst/>
            </a:prstGeom>
          </p:spPr>
        </p:pic>
        <p:pic>
          <p:nvPicPr>
            <p:cNvPr id="33" name="图片 16" descr="343439383331313b343532303033323bd3a6d3c3b9dcc0ed"/>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105" y="3015"/>
              <a:ext cx="425" cy="425"/>
            </a:xfrm>
            <a:prstGeom prst="rect">
              <a:avLst/>
            </a:prstGeom>
          </p:spPr>
        </p:pic>
        <p:pic>
          <p:nvPicPr>
            <p:cNvPr id="34" name="图片 4" descr="343439383331313b343532303032303bb8f6c8cbd0c5cfa2"/>
            <p:cNvPicPr>
              <a:picLocks noChangeAspect="1"/>
            </p:cNvPicPr>
            <p:nvPr>
              <p:custDataLst>
                <p:tags r:id="rId26"/>
              </p:custDataLst>
            </p:nvPr>
          </p:nvPicPr>
          <p:blipFill>
            <a:blip r:embed="rId27">
              <a:extLst>
                <a:ext uri="{96DAC541-7B7A-43D3-8B79-37D633B846F1}">
                  <asvg:svgBlip xmlns:asvg="http://schemas.microsoft.com/office/drawing/2016/SVG/main" r:embed="rId28"/>
                </a:ext>
              </a:extLst>
            </a:blip>
            <a:stretch>
              <a:fillRect/>
            </a:stretch>
          </p:blipFill>
          <p:spPr>
            <a:xfrm>
              <a:off x="9350" y="3006"/>
              <a:ext cx="425" cy="425"/>
            </a:xfrm>
            <a:prstGeom prst="rect">
              <a:avLst/>
            </a:prstGeom>
          </p:spPr>
        </p:pic>
      </p:grpSp>
      <p:sp>
        <p:nvSpPr>
          <p:cNvPr id="36" name="矩形 35"/>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546090" y="782955"/>
            <a:ext cx="2766695" cy="306705"/>
          </a:xfrm>
          <a:prstGeom prst="rect">
            <a:avLst/>
          </a:prstGeom>
          <a:noFill/>
          <a:ln>
            <a:noFill/>
          </a:ln>
        </p:spPr>
        <p:txBody>
          <a:bodyPr wrap="square" rtlCol="0">
            <a:spAutoFit/>
          </a:bodyPr>
          <a:lstStyle/>
          <a:p>
            <a:pPr algn="l"/>
            <a:r>
              <a:rPr lang="en-US" altLang="zh-CN" sz="1400">
                <a:ln w="38100">
                  <a:noFill/>
                </a:ln>
                <a:solidFill>
                  <a:srgbClr val="F4C68C"/>
                </a:solidFill>
                <a:latin typeface="+mj-ea"/>
                <a:ea typeface="+mj-ea"/>
                <a:sym typeface="+mn-lt"/>
              </a:rPr>
              <a:t>Business </a:t>
            </a:r>
            <a:r>
              <a:rPr lang="en-US" altLang="zh-CN" sz="1400">
                <a:ln w="38100">
                  <a:noFill/>
                </a:ln>
                <a:solidFill>
                  <a:srgbClr val="F4C68C"/>
                </a:solidFill>
                <a:latin typeface="+mj-ea"/>
                <a:ea typeface="+mj-ea"/>
                <a:sym typeface="+mn-lt"/>
              </a:rPr>
              <a:t>Framework</a:t>
            </a:r>
            <a:endParaRPr lang="en-US" altLang="zh-CN" sz="1400">
              <a:ln w="38100">
                <a:noFill/>
              </a:ln>
              <a:solidFill>
                <a:srgbClr val="F4C68C"/>
              </a:solidFill>
              <a:latin typeface="+mj-ea"/>
              <a:ea typeface="+mj-ea"/>
              <a:sym typeface="+mn-lt"/>
            </a:endParaRPr>
          </a:p>
        </p:txBody>
      </p:sp>
      <p:sp>
        <p:nvSpPr>
          <p:cNvPr id="39" name="矩形 38"/>
          <p:cNvSpPr/>
          <p:nvPr/>
        </p:nvSpPr>
        <p:spPr>
          <a:xfrm>
            <a:off x="301869" y="125808"/>
            <a:ext cx="2355931" cy="460375"/>
          </a:xfrm>
          <a:prstGeom prst="rect">
            <a:avLst/>
          </a:prstGeom>
          <a:noFill/>
          <a:ln>
            <a:noFill/>
          </a:ln>
        </p:spPr>
        <p:txBody>
          <a:bodyPr wrap="square" rtlCol="0">
            <a:spAutoFit/>
          </a:bodyPr>
          <a:lstStyle/>
          <a:p>
            <a:pPr defTabSz="914400"/>
            <a:r>
              <a:rPr lang="zh-CN" altLang="en-US" sz="2400" b="1">
                <a:solidFill>
                  <a:srgbClr val="223250"/>
                </a:solidFill>
                <a:effectLst/>
                <a:latin typeface="+mj-ea"/>
                <a:ea typeface="+mj-ea"/>
                <a:sym typeface="+mn-ea"/>
              </a:rPr>
              <a:t>发展规划</a:t>
            </a:r>
            <a:endParaRPr lang="zh-CN" altLang="en-US" sz="2400" b="1">
              <a:solidFill>
                <a:srgbClr val="223250"/>
              </a:solidFill>
              <a:effectLst/>
              <a:latin typeface="+mj-ea"/>
              <a:ea typeface="+mj-ea"/>
              <a:sym typeface="+mn-ea"/>
            </a:endParaRPr>
          </a:p>
        </p:txBody>
      </p:sp>
      <p:sp>
        <p:nvSpPr>
          <p:cNvPr id="40" name="文本框 39"/>
          <p:cNvSpPr txBox="1"/>
          <p:nvPr/>
        </p:nvSpPr>
        <p:spPr>
          <a:xfrm>
            <a:off x="314325" y="558800"/>
            <a:ext cx="189928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DEVELOPMENT PLAN</a:t>
            </a:r>
            <a:endParaRPr lang="en-US" altLang="zh-CN" sz="900">
              <a:solidFill>
                <a:schemeClr val="tx1">
                  <a:lumMod val="75000"/>
                  <a:lumOff val="25000"/>
                </a:schemeClr>
              </a:solidFill>
            </a:endParaRPr>
          </a:p>
        </p:txBody>
      </p:sp>
      <p:sp>
        <p:nvSpPr>
          <p:cNvPr id="41" name="矩形 40"/>
          <p:cNvSpPr/>
          <p:nvPr/>
        </p:nvSpPr>
        <p:spPr>
          <a:xfrm>
            <a:off x="5546090" y="394970"/>
            <a:ext cx="2242185" cy="398780"/>
          </a:xfrm>
          <a:prstGeom prst="rect">
            <a:avLst/>
          </a:prstGeom>
          <a:noFill/>
          <a:ln>
            <a:noFill/>
          </a:ln>
        </p:spPr>
        <p:txBody>
          <a:bodyPr wrap="square" rtlCol="0">
            <a:spAutoFit/>
          </a:bodyPr>
          <a:p>
            <a:r>
              <a:rPr lang="zh-CN" altLang="en-US" sz="2000">
                <a:ln w="38100">
                  <a:noFill/>
                </a:ln>
                <a:solidFill>
                  <a:srgbClr val="223250"/>
                </a:solidFill>
                <a:latin typeface="+mj-ea"/>
                <a:ea typeface="+mj-ea"/>
                <a:sym typeface="+mn-lt"/>
              </a:rPr>
              <a:t>商业变现</a:t>
            </a:r>
            <a:r>
              <a:rPr lang="zh-CN" altLang="en-US" sz="2000">
                <a:ln w="38100">
                  <a:noFill/>
                </a:ln>
                <a:solidFill>
                  <a:srgbClr val="223250"/>
                </a:solidFill>
                <a:latin typeface="+mj-ea"/>
                <a:ea typeface="+mj-ea"/>
                <a:sym typeface="+mn-lt"/>
              </a:rPr>
              <a:t>计划</a:t>
            </a:r>
            <a:endParaRPr lang="zh-CN" altLang="en-US" sz="2000">
              <a:ln w="38100">
                <a:noFill/>
              </a:ln>
              <a:solidFill>
                <a:srgbClr val="223250"/>
              </a:solidFill>
              <a:latin typeface="+mj-ea"/>
              <a:ea typeface="+mj-ea"/>
              <a:sym typeface="+mn-lt"/>
            </a:endParaRPr>
          </a:p>
        </p:txBody>
      </p:sp>
      <p:pic>
        <p:nvPicPr>
          <p:cNvPr id="42" name="图片 41" descr="C:/Users/bozige/Desktop/logo1.pnglogo1"/>
          <p:cNvPicPr>
            <a:picLocks noChangeAspect="1"/>
          </p:cNvPicPr>
          <p:nvPr/>
        </p:nvPicPr>
        <p:blipFill>
          <a:blip r:embed="rId29"/>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
        <p:nvSpPr>
          <p:cNvPr id="2" name="矩形 1"/>
          <p:cNvSpPr/>
          <p:nvPr/>
        </p:nvSpPr>
        <p:spPr>
          <a:xfrm>
            <a:off x="8915400" y="1341644"/>
            <a:ext cx="228600" cy="24831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18355" y="784225"/>
            <a:ext cx="4047490" cy="4006850"/>
            <a:chOff x="729" y="559"/>
            <a:chExt cx="6374" cy="6310"/>
          </a:xfrm>
        </p:grpSpPr>
        <p:grpSp>
          <p:nvGrpSpPr>
            <p:cNvPr id="6" name="组合 5"/>
            <p:cNvGrpSpPr/>
            <p:nvPr/>
          </p:nvGrpSpPr>
          <p:grpSpPr>
            <a:xfrm>
              <a:off x="729" y="559"/>
              <a:ext cx="6374" cy="6310"/>
              <a:chOff x="729" y="559"/>
              <a:chExt cx="6374" cy="6310"/>
            </a:xfrm>
            <a:effectLst>
              <a:outerShdw blurRad="50800" dist="38100" algn="l" rotWithShape="0">
                <a:prstClr val="black">
                  <a:alpha val="40000"/>
                </a:prstClr>
              </a:outerShdw>
            </a:effectLst>
          </p:grpSpPr>
          <p:cxnSp>
            <p:nvCxnSpPr>
              <p:cNvPr id="4" name="直接箭头连接符 3"/>
              <p:cNvCxnSpPr/>
              <p:nvPr/>
            </p:nvCxnSpPr>
            <p:spPr>
              <a:xfrm>
                <a:off x="729" y="3548"/>
                <a:ext cx="6374" cy="10"/>
              </a:xfrm>
              <a:prstGeom prst="straightConnector1">
                <a:avLst/>
              </a:prstGeom>
              <a:ln w="38100">
                <a:solidFill>
                  <a:schemeClr val="accent6">
                    <a:lumMod val="20000"/>
                    <a:lumOff val="80000"/>
                  </a:schemeClr>
                </a:solidFill>
                <a:tailEnd type="arrow" w="med" len="med"/>
              </a:ln>
            </p:spPr>
            <p:style>
              <a:lnRef idx="3">
                <a:schemeClr val="accent1"/>
              </a:lnRef>
              <a:fillRef idx="0">
                <a:srgbClr val="FFFFFF"/>
              </a:fillRef>
              <a:effectRef idx="0">
                <a:srgbClr val="FFFFFF"/>
              </a:effectRef>
              <a:fontRef idx="minor">
                <a:schemeClr val="tx1"/>
              </a:fontRef>
            </p:style>
          </p:cxnSp>
          <p:cxnSp>
            <p:nvCxnSpPr>
              <p:cNvPr id="5" name="直接箭头连接符 4"/>
              <p:cNvCxnSpPr/>
              <p:nvPr/>
            </p:nvCxnSpPr>
            <p:spPr>
              <a:xfrm flipH="1" flipV="1">
                <a:off x="3793" y="559"/>
                <a:ext cx="4" cy="6311"/>
              </a:xfrm>
              <a:prstGeom prst="straightConnector1">
                <a:avLst/>
              </a:prstGeom>
              <a:ln w="38100">
                <a:solidFill>
                  <a:schemeClr val="accent6">
                    <a:lumMod val="20000"/>
                    <a:lumOff val="80000"/>
                  </a:schemeClr>
                </a:solidFill>
                <a:tailEnd type="arrow" w="med" len="med"/>
              </a:ln>
            </p:spPr>
            <p:style>
              <a:lnRef idx="3">
                <a:schemeClr val="accent1"/>
              </a:lnRef>
              <a:fillRef idx="0">
                <a:srgbClr val="FFFFFF"/>
              </a:fillRef>
              <a:effectRef idx="0">
                <a:srgbClr val="FFFFFF"/>
              </a:effectRef>
              <a:fontRef idx="minor">
                <a:schemeClr val="tx1"/>
              </a:fontRef>
            </p:style>
          </p:cxnSp>
        </p:grpSp>
        <p:sp>
          <p:nvSpPr>
            <p:cNvPr id="13" name="圆角矩形 3"/>
            <p:cNvSpPr/>
            <p:nvPr>
              <p:custDataLst>
                <p:tags r:id="rId1"/>
              </p:custDataLst>
            </p:nvPr>
          </p:nvSpPr>
          <p:spPr>
            <a:xfrm>
              <a:off x="1005" y="773"/>
              <a:ext cx="2481" cy="2443"/>
            </a:xfrm>
            <a:prstGeom prst="roundRect">
              <a:avLst>
                <a:gd name="adj" fmla="val 6621"/>
              </a:avLst>
            </a:prstGeom>
            <a:solidFill>
              <a:srgbClr val="FFFFFF"/>
            </a:solidFill>
            <a:ln>
              <a:solidFill>
                <a:schemeClr val="accent1"/>
              </a:solidFill>
            </a:ln>
            <a:effectLst>
              <a:outerShdw dist="88900" dir="2700000" sx="100500" sy="1005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37600" tIns="0" rIns="236363" bIns="1134000" numCol="1" spcCol="0" rtlCol="0" fromWordArt="0" anchor="ctr" anchorCtr="0" forceAA="0" compatLnSpc="1">
              <a:noAutofit/>
            </a:bodyPr>
            <a:p>
              <a:pPr lvl="0" algn="just">
                <a:lnSpc>
                  <a:spcPct val="130000"/>
                </a:lnSpc>
                <a:buClrTx/>
                <a:buSzTx/>
                <a:buFontTx/>
              </a:pPr>
              <a:endParaRPr lang="zh-CN" altLang="zh-CN" dirty="0">
                <a:solidFill>
                  <a:srgbClr val="262626"/>
                </a:solidFill>
                <a:latin typeface="+mn-ea"/>
                <a:cs typeface="+mn-ea"/>
                <a:sym typeface="+mn-ea"/>
              </a:endParaRPr>
            </a:p>
          </p:txBody>
        </p:sp>
        <p:sp>
          <p:nvSpPr>
            <p:cNvPr id="16" name="圆角矩形 3"/>
            <p:cNvSpPr/>
            <p:nvPr>
              <p:custDataLst>
                <p:tags r:id="rId2"/>
              </p:custDataLst>
            </p:nvPr>
          </p:nvSpPr>
          <p:spPr>
            <a:xfrm>
              <a:off x="4104" y="3836"/>
              <a:ext cx="2481" cy="2443"/>
            </a:xfrm>
            <a:prstGeom prst="roundRect">
              <a:avLst>
                <a:gd name="adj" fmla="val 6621"/>
              </a:avLst>
            </a:prstGeom>
            <a:solidFill>
              <a:srgbClr val="FFFFFF"/>
            </a:solidFill>
            <a:ln>
              <a:solidFill>
                <a:schemeClr val="accent1"/>
              </a:solidFill>
            </a:ln>
            <a:effectLst>
              <a:outerShdw dist="88900" dir="2700000" sx="100500" sy="1005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37600" tIns="0" rIns="236363" bIns="1134000" numCol="1" spcCol="0" rtlCol="0" fromWordArt="0" anchor="ctr" anchorCtr="0" forceAA="0" compatLnSpc="1">
              <a:noAutofit/>
            </a:bodyPr>
            <a:p>
              <a:pPr lvl="0" algn="just">
                <a:lnSpc>
                  <a:spcPct val="130000"/>
                </a:lnSpc>
                <a:buClrTx/>
                <a:buSzTx/>
                <a:buFontTx/>
              </a:pPr>
              <a:endParaRPr lang="zh-CN" altLang="zh-CN" dirty="0">
                <a:solidFill>
                  <a:srgbClr val="262626"/>
                </a:solidFill>
                <a:latin typeface="+mn-ea"/>
                <a:cs typeface="+mn-ea"/>
                <a:sym typeface="+mn-ea"/>
              </a:endParaRPr>
            </a:p>
          </p:txBody>
        </p:sp>
        <p:sp>
          <p:nvSpPr>
            <p:cNvPr id="17" name="圆角矩形 3"/>
            <p:cNvSpPr/>
            <p:nvPr>
              <p:custDataLst>
                <p:tags r:id="rId3"/>
              </p:custDataLst>
            </p:nvPr>
          </p:nvSpPr>
          <p:spPr>
            <a:xfrm>
              <a:off x="4104" y="773"/>
              <a:ext cx="2481" cy="2443"/>
            </a:xfrm>
            <a:prstGeom prst="roundRect">
              <a:avLst>
                <a:gd name="adj" fmla="val 6621"/>
              </a:avLst>
            </a:prstGeom>
            <a:solidFill>
              <a:srgbClr val="FFFFFF"/>
            </a:solidFill>
            <a:ln>
              <a:solidFill>
                <a:schemeClr val="accent1"/>
              </a:solidFill>
            </a:ln>
            <a:effectLst>
              <a:outerShdw dist="88900" dir="2700000" sx="100500" sy="1005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37600" tIns="0" rIns="236363" bIns="1134000" numCol="1" spcCol="0" rtlCol="0" fromWordArt="0" anchor="ctr" anchorCtr="0" forceAA="0" compatLnSpc="1">
              <a:noAutofit/>
            </a:bodyPr>
            <a:p>
              <a:pPr lvl="0" algn="just">
                <a:lnSpc>
                  <a:spcPct val="130000"/>
                </a:lnSpc>
                <a:buClrTx/>
                <a:buSzTx/>
                <a:buFontTx/>
              </a:pPr>
              <a:endParaRPr lang="zh-CN" altLang="zh-CN" dirty="0">
                <a:solidFill>
                  <a:srgbClr val="262626"/>
                </a:solidFill>
                <a:latin typeface="+mn-ea"/>
                <a:cs typeface="+mn-ea"/>
                <a:sym typeface="+mn-ea"/>
              </a:endParaRPr>
            </a:p>
          </p:txBody>
        </p:sp>
        <p:sp>
          <p:nvSpPr>
            <p:cNvPr id="18" name="圆角矩形 3"/>
            <p:cNvSpPr/>
            <p:nvPr>
              <p:custDataLst>
                <p:tags r:id="rId4"/>
              </p:custDataLst>
            </p:nvPr>
          </p:nvSpPr>
          <p:spPr>
            <a:xfrm>
              <a:off x="1005" y="3836"/>
              <a:ext cx="2481" cy="2443"/>
            </a:xfrm>
            <a:prstGeom prst="roundRect">
              <a:avLst>
                <a:gd name="adj" fmla="val 6621"/>
              </a:avLst>
            </a:prstGeom>
            <a:solidFill>
              <a:srgbClr val="FFFFFF"/>
            </a:solidFill>
            <a:ln>
              <a:solidFill>
                <a:schemeClr val="accent1"/>
              </a:solidFill>
            </a:ln>
            <a:effectLst>
              <a:outerShdw dist="88900" dir="2700000" sx="100500" sy="1005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37600" tIns="0" rIns="236363" bIns="1134000" numCol="1" spcCol="0" rtlCol="0" fromWordArt="0" anchor="ctr" anchorCtr="0" forceAA="0" compatLnSpc="1">
              <a:noAutofit/>
            </a:bodyPr>
            <a:p>
              <a:pPr lvl="0" algn="just">
                <a:lnSpc>
                  <a:spcPct val="130000"/>
                </a:lnSpc>
                <a:buClrTx/>
                <a:buSzTx/>
                <a:buFontTx/>
              </a:pPr>
              <a:endParaRPr lang="zh-CN" altLang="zh-CN" dirty="0">
                <a:solidFill>
                  <a:srgbClr val="262626"/>
                </a:solidFill>
                <a:latin typeface="+mn-ea"/>
                <a:cs typeface="+mn-ea"/>
                <a:sym typeface="+mn-ea"/>
              </a:endParaRPr>
            </a:p>
          </p:txBody>
        </p:sp>
      </p:grpSp>
      <p:grpSp>
        <p:nvGrpSpPr>
          <p:cNvPr id="20" name="组合 19"/>
          <p:cNvGrpSpPr/>
          <p:nvPr/>
        </p:nvGrpSpPr>
        <p:grpSpPr>
          <a:xfrm>
            <a:off x="332740" y="784860"/>
            <a:ext cx="4047490" cy="4006850"/>
            <a:chOff x="729" y="559"/>
            <a:chExt cx="6374" cy="6310"/>
          </a:xfrm>
        </p:grpSpPr>
        <p:grpSp>
          <p:nvGrpSpPr>
            <p:cNvPr id="21" name="组合 20"/>
            <p:cNvGrpSpPr/>
            <p:nvPr/>
          </p:nvGrpSpPr>
          <p:grpSpPr>
            <a:xfrm>
              <a:off x="729" y="559"/>
              <a:ext cx="6374" cy="6310"/>
              <a:chOff x="729" y="559"/>
              <a:chExt cx="6374" cy="6310"/>
            </a:xfrm>
            <a:effectLst>
              <a:outerShdw blurRad="50800" dist="38100" algn="l" rotWithShape="0">
                <a:prstClr val="black">
                  <a:alpha val="40000"/>
                </a:prstClr>
              </a:outerShdw>
            </a:effectLst>
          </p:grpSpPr>
          <p:cxnSp>
            <p:nvCxnSpPr>
              <p:cNvPr id="22" name="直接箭头连接符 21"/>
              <p:cNvCxnSpPr/>
              <p:nvPr/>
            </p:nvCxnSpPr>
            <p:spPr>
              <a:xfrm>
                <a:off x="729" y="3548"/>
                <a:ext cx="6374" cy="10"/>
              </a:xfrm>
              <a:prstGeom prst="straightConnector1">
                <a:avLst/>
              </a:prstGeom>
              <a:ln w="38100">
                <a:solidFill>
                  <a:schemeClr val="accent6">
                    <a:lumMod val="20000"/>
                    <a:lumOff val="80000"/>
                  </a:schemeClr>
                </a:solidFill>
                <a:tailEnd type="arrow" w="med" len="med"/>
              </a:ln>
            </p:spPr>
            <p:style>
              <a:lnRef idx="3">
                <a:schemeClr val="accent1"/>
              </a:lnRef>
              <a:fillRef idx="0">
                <a:srgbClr val="FFFFFF"/>
              </a:fillRef>
              <a:effectRef idx="0">
                <a:srgbClr val="FFFFFF"/>
              </a:effectRef>
              <a:fontRef idx="minor">
                <a:schemeClr val="tx1"/>
              </a:fontRef>
            </p:style>
          </p:cxnSp>
          <p:cxnSp>
            <p:nvCxnSpPr>
              <p:cNvPr id="23" name="直接箭头连接符 22"/>
              <p:cNvCxnSpPr/>
              <p:nvPr/>
            </p:nvCxnSpPr>
            <p:spPr>
              <a:xfrm flipH="1" flipV="1">
                <a:off x="3793" y="559"/>
                <a:ext cx="4" cy="6311"/>
              </a:xfrm>
              <a:prstGeom prst="straightConnector1">
                <a:avLst/>
              </a:prstGeom>
              <a:ln w="38100">
                <a:solidFill>
                  <a:schemeClr val="accent6">
                    <a:lumMod val="20000"/>
                    <a:lumOff val="80000"/>
                  </a:schemeClr>
                </a:solidFill>
                <a:tailEnd type="arrow" w="med" len="med"/>
              </a:ln>
            </p:spPr>
            <p:style>
              <a:lnRef idx="3">
                <a:schemeClr val="accent1"/>
              </a:lnRef>
              <a:fillRef idx="0">
                <a:srgbClr val="FFFFFF"/>
              </a:fillRef>
              <a:effectRef idx="0">
                <a:srgbClr val="FFFFFF"/>
              </a:effectRef>
              <a:fontRef idx="minor">
                <a:schemeClr val="tx1"/>
              </a:fontRef>
            </p:style>
          </p:cxnSp>
        </p:grpSp>
        <p:sp>
          <p:nvSpPr>
            <p:cNvPr id="24" name="圆角矩形 3"/>
            <p:cNvSpPr/>
            <p:nvPr>
              <p:custDataLst>
                <p:tags r:id="rId5"/>
              </p:custDataLst>
            </p:nvPr>
          </p:nvSpPr>
          <p:spPr>
            <a:xfrm>
              <a:off x="1005" y="773"/>
              <a:ext cx="2481" cy="2443"/>
            </a:xfrm>
            <a:prstGeom prst="roundRect">
              <a:avLst>
                <a:gd name="adj" fmla="val 6621"/>
              </a:avLst>
            </a:prstGeom>
            <a:solidFill>
              <a:srgbClr val="FFFFFF"/>
            </a:solidFill>
            <a:ln>
              <a:solidFill>
                <a:schemeClr val="accent1"/>
              </a:solidFill>
            </a:ln>
            <a:effectLst>
              <a:outerShdw dist="88900" dir="2700000" sx="100500" sy="1005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37600" tIns="0" rIns="236363" bIns="1134000" numCol="1" spcCol="0" rtlCol="0" fromWordArt="0" anchor="ctr" anchorCtr="0" forceAA="0" compatLnSpc="1">
              <a:noAutofit/>
            </a:bodyPr>
            <a:p>
              <a:pPr lvl="0" algn="just">
                <a:lnSpc>
                  <a:spcPct val="130000"/>
                </a:lnSpc>
                <a:buClrTx/>
                <a:buSzTx/>
                <a:buFontTx/>
              </a:pPr>
              <a:endParaRPr lang="zh-CN" altLang="zh-CN" sz="800" dirty="0">
                <a:solidFill>
                  <a:srgbClr val="262626"/>
                </a:solidFill>
                <a:latin typeface="+mn-ea"/>
                <a:cs typeface="+mn-ea"/>
                <a:sym typeface="+mn-ea"/>
              </a:endParaRPr>
            </a:p>
          </p:txBody>
        </p:sp>
        <p:sp>
          <p:nvSpPr>
            <p:cNvPr id="25" name="圆角矩形 3"/>
            <p:cNvSpPr/>
            <p:nvPr>
              <p:custDataLst>
                <p:tags r:id="rId6"/>
              </p:custDataLst>
            </p:nvPr>
          </p:nvSpPr>
          <p:spPr>
            <a:xfrm>
              <a:off x="4104" y="3836"/>
              <a:ext cx="2481" cy="2443"/>
            </a:xfrm>
            <a:prstGeom prst="roundRect">
              <a:avLst>
                <a:gd name="adj" fmla="val 6621"/>
              </a:avLst>
            </a:prstGeom>
            <a:solidFill>
              <a:srgbClr val="FFFFFF"/>
            </a:solidFill>
            <a:ln>
              <a:solidFill>
                <a:schemeClr val="accent1"/>
              </a:solidFill>
            </a:ln>
            <a:effectLst>
              <a:outerShdw dist="88900" dir="2700000" sx="100500" sy="1005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37600" tIns="0" rIns="236363" bIns="1134000" numCol="1" spcCol="0" rtlCol="0" fromWordArt="0" anchor="ctr" anchorCtr="0" forceAA="0" compatLnSpc="1">
              <a:noAutofit/>
            </a:bodyPr>
            <a:p>
              <a:pPr lvl="0" algn="just">
                <a:lnSpc>
                  <a:spcPct val="130000"/>
                </a:lnSpc>
                <a:buClrTx/>
                <a:buSzTx/>
                <a:buFontTx/>
              </a:pPr>
              <a:endParaRPr lang="zh-CN" altLang="zh-CN" dirty="0">
                <a:solidFill>
                  <a:srgbClr val="262626"/>
                </a:solidFill>
                <a:latin typeface="+mn-ea"/>
                <a:cs typeface="+mn-ea"/>
                <a:sym typeface="+mn-ea"/>
              </a:endParaRPr>
            </a:p>
          </p:txBody>
        </p:sp>
        <p:sp>
          <p:nvSpPr>
            <p:cNvPr id="26" name="圆角矩形 3"/>
            <p:cNvSpPr/>
            <p:nvPr>
              <p:custDataLst>
                <p:tags r:id="rId7"/>
              </p:custDataLst>
            </p:nvPr>
          </p:nvSpPr>
          <p:spPr>
            <a:xfrm>
              <a:off x="4104" y="773"/>
              <a:ext cx="2481" cy="2443"/>
            </a:xfrm>
            <a:prstGeom prst="roundRect">
              <a:avLst>
                <a:gd name="adj" fmla="val 6621"/>
              </a:avLst>
            </a:prstGeom>
            <a:solidFill>
              <a:srgbClr val="FFFFFF"/>
            </a:solidFill>
            <a:ln>
              <a:solidFill>
                <a:schemeClr val="accent1"/>
              </a:solidFill>
            </a:ln>
            <a:effectLst>
              <a:outerShdw dist="88900" dir="2700000" sx="100500" sy="1005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37600" tIns="0" rIns="236363" bIns="1134000" numCol="1" spcCol="0" rtlCol="0" fromWordArt="0" anchor="ctr" anchorCtr="0" forceAA="0" compatLnSpc="1">
              <a:noAutofit/>
            </a:bodyPr>
            <a:p>
              <a:pPr lvl="0" algn="just">
                <a:lnSpc>
                  <a:spcPct val="130000"/>
                </a:lnSpc>
                <a:buClrTx/>
                <a:buSzTx/>
                <a:buFontTx/>
              </a:pPr>
              <a:endParaRPr lang="zh-CN" altLang="zh-CN" dirty="0">
                <a:solidFill>
                  <a:srgbClr val="262626"/>
                </a:solidFill>
                <a:latin typeface="+mn-ea"/>
                <a:cs typeface="+mn-ea"/>
                <a:sym typeface="+mn-ea"/>
              </a:endParaRPr>
            </a:p>
          </p:txBody>
        </p:sp>
        <p:sp>
          <p:nvSpPr>
            <p:cNvPr id="27" name="圆角矩形 3"/>
            <p:cNvSpPr/>
            <p:nvPr>
              <p:custDataLst>
                <p:tags r:id="rId8"/>
              </p:custDataLst>
            </p:nvPr>
          </p:nvSpPr>
          <p:spPr>
            <a:xfrm>
              <a:off x="1005" y="3836"/>
              <a:ext cx="2481" cy="2443"/>
            </a:xfrm>
            <a:prstGeom prst="roundRect">
              <a:avLst>
                <a:gd name="adj" fmla="val 6621"/>
              </a:avLst>
            </a:prstGeom>
            <a:solidFill>
              <a:srgbClr val="FFFFFF"/>
            </a:solidFill>
            <a:ln>
              <a:solidFill>
                <a:schemeClr val="accent1"/>
              </a:solidFill>
            </a:ln>
            <a:effectLst>
              <a:outerShdw dist="88900" dir="2700000" sx="100500" sy="1005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37600" tIns="0" rIns="236363" bIns="1134000" numCol="1" spcCol="0" rtlCol="0" fromWordArt="0" anchor="ctr" anchorCtr="0" forceAA="0" compatLnSpc="1">
              <a:noAutofit/>
            </a:bodyPr>
            <a:p>
              <a:pPr lvl="0" algn="just">
                <a:lnSpc>
                  <a:spcPct val="130000"/>
                </a:lnSpc>
                <a:buClrTx/>
                <a:buSzTx/>
                <a:buFontTx/>
              </a:pPr>
              <a:endParaRPr lang="zh-CN" altLang="zh-CN" dirty="0">
                <a:solidFill>
                  <a:srgbClr val="262626"/>
                </a:solidFill>
                <a:latin typeface="+mn-ea"/>
                <a:cs typeface="+mn-ea"/>
                <a:sym typeface="+mn-ea"/>
              </a:endParaRPr>
            </a:p>
          </p:txBody>
        </p:sp>
      </p:grpSp>
      <p:sp>
        <p:nvSpPr>
          <p:cNvPr id="36" name="矩形 35"/>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8915400" y="1613648"/>
            <a:ext cx="228600" cy="239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01869" y="125808"/>
            <a:ext cx="2355931" cy="460375"/>
          </a:xfrm>
          <a:prstGeom prst="rect">
            <a:avLst/>
          </a:prstGeom>
          <a:noFill/>
          <a:ln>
            <a:noFill/>
          </a:ln>
        </p:spPr>
        <p:txBody>
          <a:bodyPr wrap="square" rtlCol="0">
            <a:spAutoFit/>
          </a:bodyPr>
          <a:lstStyle/>
          <a:p>
            <a:pPr defTabSz="914400"/>
            <a:r>
              <a:rPr lang="zh-CN" altLang="en-US" sz="2400" b="1">
                <a:solidFill>
                  <a:srgbClr val="223250"/>
                </a:solidFill>
                <a:effectLst/>
                <a:latin typeface="+mj-ea"/>
                <a:ea typeface="+mj-ea"/>
                <a:sym typeface="+mn-ea"/>
              </a:rPr>
              <a:t>发展规划</a:t>
            </a:r>
            <a:endParaRPr lang="zh-CN" altLang="en-US" sz="2400" b="1">
              <a:solidFill>
                <a:srgbClr val="223250"/>
              </a:solidFill>
              <a:effectLst/>
              <a:latin typeface="+mj-ea"/>
              <a:ea typeface="+mj-ea"/>
              <a:sym typeface="+mn-ea"/>
            </a:endParaRPr>
          </a:p>
        </p:txBody>
      </p:sp>
      <p:sp>
        <p:nvSpPr>
          <p:cNvPr id="40" name="文本框 39"/>
          <p:cNvSpPr txBox="1"/>
          <p:nvPr/>
        </p:nvSpPr>
        <p:spPr>
          <a:xfrm>
            <a:off x="314325" y="558800"/>
            <a:ext cx="189928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DEVELOPMENT PLAN</a:t>
            </a:r>
            <a:endParaRPr lang="en-US" altLang="zh-CN" sz="900">
              <a:solidFill>
                <a:schemeClr val="tx1">
                  <a:lumMod val="75000"/>
                  <a:lumOff val="25000"/>
                </a:schemeClr>
              </a:solidFill>
            </a:endParaRPr>
          </a:p>
        </p:txBody>
      </p:sp>
      <p:sp>
        <p:nvSpPr>
          <p:cNvPr id="41" name="矩形 40"/>
          <p:cNvSpPr/>
          <p:nvPr/>
        </p:nvSpPr>
        <p:spPr>
          <a:xfrm>
            <a:off x="6061075" y="257175"/>
            <a:ext cx="2070100" cy="398780"/>
          </a:xfrm>
          <a:prstGeom prst="rect">
            <a:avLst/>
          </a:prstGeom>
          <a:noFill/>
          <a:ln>
            <a:noFill/>
          </a:ln>
        </p:spPr>
        <p:txBody>
          <a:bodyPr wrap="square" rtlCol="0">
            <a:spAutoFit/>
          </a:bodyPr>
          <a:p>
            <a:r>
              <a:rPr lang="en-US" altLang="zh-CN" sz="2000">
                <a:ln w="38100">
                  <a:noFill/>
                </a:ln>
                <a:solidFill>
                  <a:srgbClr val="223250"/>
                </a:solidFill>
                <a:latin typeface="+mj-ea"/>
                <a:ea typeface="+mj-ea"/>
                <a:sym typeface="+mn-lt"/>
              </a:rPr>
              <a:t>SWOT &amp; </a:t>
            </a:r>
            <a:r>
              <a:rPr lang="en-US" altLang="zh-CN" sz="2000">
                <a:ln w="38100">
                  <a:noFill/>
                </a:ln>
                <a:solidFill>
                  <a:srgbClr val="223250"/>
                </a:solidFill>
                <a:latin typeface="+mj-ea"/>
                <a:ea typeface="+mj-ea"/>
                <a:sym typeface="+mn-lt"/>
              </a:rPr>
              <a:t>PEST</a:t>
            </a:r>
            <a:endParaRPr lang="en-US" altLang="zh-CN" sz="2000">
              <a:ln w="38100">
                <a:noFill/>
              </a:ln>
              <a:solidFill>
                <a:srgbClr val="223250"/>
              </a:solidFill>
              <a:latin typeface="+mj-ea"/>
              <a:ea typeface="+mj-ea"/>
              <a:sym typeface="+mn-lt"/>
            </a:endParaRPr>
          </a:p>
        </p:txBody>
      </p:sp>
      <p:pic>
        <p:nvPicPr>
          <p:cNvPr id="42" name="图片 41" descr="C:/Users/bozige/Desktop/logo1.pnglogo1"/>
          <p:cNvPicPr>
            <a:picLocks noChangeAspect="1"/>
          </p:cNvPicPr>
          <p:nvPr/>
        </p:nvPicPr>
        <p:blipFill>
          <a:blip r:embed="rId9"/>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
        <p:nvSpPr>
          <p:cNvPr id="28" name="文本框 27"/>
          <p:cNvSpPr txBox="1"/>
          <p:nvPr/>
        </p:nvSpPr>
        <p:spPr>
          <a:xfrm>
            <a:off x="581660" y="951865"/>
            <a:ext cx="1438275" cy="1503045"/>
          </a:xfrm>
          <a:prstGeom prst="rect">
            <a:avLst/>
          </a:prstGeom>
          <a:noFill/>
        </p:spPr>
        <p:txBody>
          <a:bodyPr wrap="square" rtlCol="0">
            <a:noAutofit/>
          </a:bodyPr>
          <a:p>
            <a:pPr lvl="0" algn="ctr">
              <a:lnSpc>
                <a:spcPct val="130000"/>
              </a:lnSpc>
              <a:buClrTx/>
              <a:buSzTx/>
              <a:buFontTx/>
            </a:pPr>
            <a:r>
              <a:rPr lang="zh-CN" altLang="zh-CN" sz="900" b="1" dirty="0">
                <a:solidFill>
                  <a:srgbClr val="FF0000"/>
                </a:solidFill>
                <a:latin typeface="+mn-ea"/>
                <a:cs typeface="+mn-ea"/>
                <a:sym typeface="+mn-ea"/>
              </a:rPr>
              <a:t>S</a:t>
            </a:r>
            <a:r>
              <a:rPr lang="en-US" altLang="zh-CN" sz="900" b="1" dirty="0">
                <a:solidFill>
                  <a:srgbClr val="FF0000"/>
                </a:solidFill>
                <a:latin typeface="+mn-ea"/>
                <a:cs typeface="+mn-ea"/>
                <a:sym typeface="+mn-ea"/>
              </a:rPr>
              <a:t>trengths</a:t>
            </a:r>
            <a:endParaRPr lang="zh-CN" altLang="zh-CN" sz="900" b="1" dirty="0">
              <a:solidFill>
                <a:srgbClr val="FF0000"/>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1. 积分赛运营模板成熟</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2. 学校内乒乓球</a:t>
            </a:r>
            <a:r>
              <a:rPr lang="zh-CN" altLang="zh-CN" sz="900" dirty="0">
                <a:solidFill>
                  <a:srgbClr val="262626"/>
                </a:solidFill>
                <a:latin typeface="+mn-ea"/>
                <a:cs typeface="+mn-ea"/>
                <a:sym typeface="+mn-ea"/>
              </a:rPr>
              <a:t>爱好者基数可观</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3. 项目在全国范围内独特，竞争压力小</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4. 提高选手比赛意识和乒乓球水平</a:t>
            </a:r>
            <a:endParaRPr lang="zh-CN" altLang="zh-CN" sz="900" dirty="0">
              <a:solidFill>
                <a:srgbClr val="262626"/>
              </a:solidFill>
              <a:latin typeface="+mn-ea"/>
              <a:cs typeface="+mn-ea"/>
              <a:sym typeface="+mn-ea"/>
            </a:endParaRPr>
          </a:p>
        </p:txBody>
      </p:sp>
      <p:sp>
        <p:nvSpPr>
          <p:cNvPr id="29" name="文本框 28"/>
          <p:cNvSpPr txBox="1"/>
          <p:nvPr/>
        </p:nvSpPr>
        <p:spPr>
          <a:xfrm>
            <a:off x="2553335" y="951865"/>
            <a:ext cx="1438275" cy="1162685"/>
          </a:xfrm>
          <a:prstGeom prst="rect">
            <a:avLst/>
          </a:prstGeom>
          <a:noFill/>
        </p:spPr>
        <p:txBody>
          <a:bodyPr wrap="square" rtlCol="0">
            <a:noAutofit/>
          </a:bodyPr>
          <a:p>
            <a:pPr lvl="0" algn="ctr">
              <a:lnSpc>
                <a:spcPct val="130000"/>
              </a:lnSpc>
              <a:buClrTx/>
              <a:buSzTx/>
              <a:buFontTx/>
            </a:pPr>
            <a:r>
              <a:rPr lang="zh-CN" altLang="zh-CN" sz="900" b="1" dirty="0">
                <a:solidFill>
                  <a:srgbClr val="FF0000"/>
                </a:solidFill>
                <a:latin typeface="+mn-ea"/>
                <a:cs typeface="+mn-ea"/>
                <a:sym typeface="+mn-ea"/>
              </a:rPr>
              <a:t>W</a:t>
            </a:r>
            <a:r>
              <a:rPr lang="en-US" altLang="zh-CN" sz="900" b="1" dirty="0">
                <a:solidFill>
                  <a:srgbClr val="FF0000"/>
                </a:solidFill>
                <a:latin typeface="+mn-ea"/>
                <a:cs typeface="+mn-ea"/>
                <a:sym typeface="+mn-ea"/>
              </a:rPr>
              <a:t>eaknesses</a:t>
            </a:r>
            <a:endParaRPr lang="zh-CN" altLang="zh-CN" sz="900" b="1" dirty="0">
              <a:solidFill>
                <a:srgbClr val="FF0000"/>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1. 初期成本投入高</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2. 比赛公平性需严格保障</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3. 现阶段比赛场馆小，球台密集</a:t>
            </a:r>
            <a:endParaRPr lang="zh-CN" altLang="zh-CN" sz="900" dirty="0">
              <a:solidFill>
                <a:srgbClr val="262626"/>
              </a:solidFill>
              <a:latin typeface="+mn-ea"/>
              <a:cs typeface="+mn-ea"/>
              <a:sym typeface="+mn-ea"/>
            </a:endParaRPr>
          </a:p>
        </p:txBody>
      </p:sp>
      <p:sp>
        <p:nvSpPr>
          <p:cNvPr id="30" name="文本框 29"/>
          <p:cNvSpPr txBox="1"/>
          <p:nvPr/>
        </p:nvSpPr>
        <p:spPr>
          <a:xfrm>
            <a:off x="581660" y="2894330"/>
            <a:ext cx="1438275" cy="1503045"/>
          </a:xfrm>
          <a:prstGeom prst="rect">
            <a:avLst/>
          </a:prstGeom>
          <a:noFill/>
        </p:spPr>
        <p:txBody>
          <a:bodyPr wrap="square" rtlCol="0">
            <a:noAutofit/>
          </a:bodyPr>
          <a:p>
            <a:pPr lvl="0" algn="ctr">
              <a:lnSpc>
                <a:spcPct val="130000"/>
              </a:lnSpc>
              <a:buClrTx/>
              <a:buSzTx/>
              <a:buFontTx/>
            </a:pPr>
            <a:r>
              <a:rPr lang="zh-CN" altLang="zh-CN" sz="900" b="1" dirty="0">
                <a:solidFill>
                  <a:srgbClr val="FF0000"/>
                </a:solidFill>
                <a:latin typeface="+mn-ea"/>
                <a:cs typeface="+mn-ea"/>
                <a:sym typeface="+mn-ea"/>
              </a:rPr>
              <a:t>O</a:t>
            </a:r>
            <a:r>
              <a:rPr lang="en-US" altLang="zh-CN" sz="900" b="1" dirty="0">
                <a:solidFill>
                  <a:srgbClr val="FF0000"/>
                </a:solidFill>
                <a:latin typeface="+mn-ea"/>
                <a:cs typeface="+mn-ea"/>
                <a:sym typeface="+mn-ea"/>
              </a:rPr>
              <a:t>pportunities</a:t>
            </a:r>
            <a:endParaRPr lang="zh-CN" altLang="zh-CN" sz="900" b="1" dirty="0">
              <a:solidFill>
                <a:srgbClr val="FF0000"/>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1. 提高师生乒乓球竞争力</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2. 未来扩大发展潜力大</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3. 投资资源来源机会广</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4. 项目获得经验丰富人士帮助</a:t>
            </a:r>
            <a:endParaRPr lang="zh-CN" altLang="zh-CN" sz="900" dirty="0">
              <a:solidFill>
                <a:srgbClr val="262626"/>
              </a:solidFill>
              <a:latin typeface="+mn-ea"/>
              <a:cs typeface="+mn-ea"/>
              <a:sym typeface="+mn-ea"/>
            </a:endParaRPr>
          </a:p>
        </p:txBody>
      </p:sp>
      <p:sp>
        <p:nvSpPr>
          <p:cNvPr id="31" name="文本框 30"/>
          <p:cNvSpPr txBox="1"/>
          <p:nvPr/>
        </p:nvSpPr>
        <p:spPr>
          <a:xfrm>
            <a:off x="2545080" y="2900045"/>
            <a:ext cx="1438275" cy="1503045"/>
          </a:xfrm>
          <a:prstGeom prst="rect">
            <a:avLst/>
          </a:prstGeom>
          <a:noFill/>
        </p:spPr>
        <p:txBody>
          <a:bodyPr wrap="square" rtlCol="0">
            <a:noAutofit/>
          </a:bodyPr>
          <a:p>
            <a:pPr lvl="0" algn="ctr">
              <a:lnSpc>
                <a:spcPct val="130000"/>
              </a:lnSpc>
              <a:buClrTx/>
              <a:buSzTx/>
              <a:buFontTx/>
            </a:pPr>
            <a:r>
              <a:rPr lang="zh-CN" altLang="zh-CN" sz="900" b="1" dirty="0">
                <a:solidFill>
                  <a:srgbClr val="FF0000"/>
                </a:solidFill>
                <a:latin typeface="+mn-ea"/>
                <a:cs typeface="+mn-ea"/>
                <a:sym typeface="+mn-ea"/>
              </a:rPr>
              <a:t>T</a:t>
            </a:r>
            <a:r>
              <a:rPr lang="en-US" altLang="zh-CN" sz="900" b="1" dirty="0">
                <a:solidFill>
                  <a:srgbClr val="FF0000"/>
                </a:solidFill>
                <a:latin typeface="+mn-ea"/>
                <a:cs typeface="+mn-ea"/>
                <a:sym typeface="+mn-ea"/>
              </a:rPr>
              <a:t>hreats</a:t>
            </a:r>
            <a:endParaRPr lang="zh-CN" altLang="zh-CN" sz="900" b="1" dirty="0">
              <a:solidFill>
                <a:srgbClr val="FF0000"/>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1. 人员流动性强</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2. 比赛参赛率和公平性面临挑战</a:t>
            </a:r>
            <a:endParaRPr lang="zh-CN" altLang="zh-CN" sz="900" dirty="0">
              <a:solidFill>
                <a:srgbClr val="262626"/>
              </a:solidFill>
              <a:latin typeface="+mn-ea"/>
              <a:cs typeface="+mn-ea"/>
              <a:sym typeface="+mn-ea"/>
            </a:endParaRPr>
          </a:p>
        </p:txBody>
      </p:sp>
      <p:sp>
        <p:nvSpPr>
          <p:cNvPr id="32" name="文本框 31"/>
          <p:cNvSpPr txBox="1"/>
          <p:nvPr/>
        </p:nvSpPr>
        <p:spPr>
          <a:xfrm>
            <a:off x="4879340" y="951865"/>
            <a:ext cx="1438275" cy="1503045"/>
          </a:xfrm>
          <a:prstGeom prst="rect">
            <a:avLst/>
          </a:prstGeom>
          <a:noFill/>
        </p:spPr>
        <p:txBody>
          <a:bodyPr wrap="square" rtlCol="0">
            <a:noAutofit/>
          </a:bodyPr>
          <a:p>
            <a:pPr lvl="0" algn="ctr">
              <a:lnSpc>
                <a:spcPct val="130000"/>
              </a:lnSpc>
              <a:buClrTx/>
              <a:buSzTx/>
              <a:buFontTx/>
            </a:pPr>
            <a:r>
              <a:rPr lang="zh-CN" altLang="zh-CN" sz="900" b="1" dirty="0">
                <a:solidFill>
                  <a:srgbClr val="FF0000"/>
                </a:solidFill>
                <a:latin typeface="+mn-ea"/>
                <a:cs typeface="+mn-ea"/>
                <a:sym typeface="+mn-ea"/>
              </a:rPr>
              <a:t>P</a:t>
            </a:r>
            <a:r>
              <a:rPr lang="en-US" altLang="zh-CN" sz="900" b="1" dirty="0">
                <a:solidFill>
                  <a:srgbClr val="FF0000"/>
                </a:solidFill>
                <a:latin typeface="+mn-ea"/>
                <a:cs typeface="+mn-ea"/>
                <a:sym typeface="+mn-ea"/>
              </a:rPr>
              <a:t>olitics</a:t>
            </a:r>
            <a:endParaRPr lang="zh-CN" altLang="zh-CN" sz="900" b="1" dirty="0">
              <a:solidFill>
                <a:srgbClr val="FF0000"/>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1. 政府支持开展体育运动</a:t>
            </a:r>
            <a:endParaRPr lang="zh-CN" altLang="zh-CN" sz="900" dirty="0">
              <a:solidFill>
                <a:srgbClr val="262626"/>
              </a:solidFill>
              <a:latin typeface="+mn-ea"/>
              <a:cs typeface="+mn-ea"/>
              <a:sym typeface="+mn-ea"/>
            </a:endParaRPr>
          </a:p>
        </p:txBody>
      </p:sp>
      <p:sp>
        <p:nvSpPr>
          <p:cNvPr id="33" name="文本框 32"/>
          <p:cNvSpPr txBox="1"/>
          <p:nvPr/>
        </p:nvSpPr>
        <p:spPr>
          <a:xfrm>
            <a:off x="6830695" y="945515"/>
            <a:ext cx="1438275" cy="1503045"/>
          </a:xfrm>
          <a:prstGeom prst="rect">
            <a:avLst/>
          </a:prstGeom>
          <a:noFill/>
        </p:spPr>
        <p:txBody>
          <a:bodyPr wrap="square" rtlCol="0">
            <a:noAutofit/>
          </a:bodyPr>
          <a:p>
            <a:pPr lvl="0" algn="ctr">
              <a:lnSpc>
                <a:spcPct val="130000"/>
              </a:lnSpc>
              <a:buClrTx/>
              <a:buSzTx/>
              <a:buFontTx/>
            </a:pPr>
            <a:r>
              <a:rPr lang="zh-CN" altLang="zh-CN" sz="900" b="1" dirty="0">
                <a:solidFill>
                  <a:srgbClr val="FF0000"/>
                </a:solidFill>
                <a:latin typeface="+mn-ea"/>
                <a:cs typeface="+mn-ea"/>
                <a:sym typeface="+mn-ea"/>
              </a:rPr>
              <a:t>E</a:t>
            </a:r>
            <a:r>
              <a:rPr lang="en-US" altLang="zh-CN" sz="900" b="1" dirty="0">
                <a:solidFill>
                  <a:srgbClr val="FF0000"/>
                </a:solidFill>
                <a:latin typeface="+mn-ea"/>
                <a:cs typeface="+mn-ea"/>
                <a:sym typeface="+mn-ea"/>
              </a:rPr>
              <a:t>conomic</a:t>
            </a:r>
            <a:endParaRPr lang="zh-CN" altLang="zh-CN" sz="900" b="1" dirty="0">
              <a:solidFill>
                <a:srgbClr val="FF0000"/>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1. 乒乓球项目市场运作处于初级阶段</a:t>
            </a:r>
            <a:endParaRPr lang="zh-CN" altLang="zh-CN" sz="900" dirty="0">
              <a:solidFill>
                <a:srgbClr val="262626"/>
              </a:solidFill>
              <a:latin typeface="+mn-ea"/>
              <a:cs typeface="+mn-ea"/>
              <a:sym typeface="+mn-ea"/>
            </a:endParaRPr>
          </a:p>
          <a:p>
            <a:pPr lvl="0" algn="just">
              <a:lnSpc>
                <a:spcPct val="130000"/>
              </a:lnSpc>
              <a:buClrTx/>
              <a:buSzTx/>
              <a:buFontTx/>
            </a:pPr>
            <a:r>
              <a:rPr lang="en-US" altLang="zh-CN" sz="900" dirty="0">
                <a:solidFill>
                  <a:srgbClr val="262626"/>
                </a:solidFill>
                <a:latin typeface="+mn-ea"/>
                <a:cs typeface="+mn-ea"/>
                <a:sym typeface="+mn-ea"/>
              </a:rPr>
              <a:t>2</a:t>
            </a:r>
            <a:r>
              <a:rPr lang="zh-CN" altLang="zh-CN" sz="900" dirty="0">
                <a:solidFill>
                  <a:srgbClr val="262626"/>
                </a:solidFill>
                <a:latin typeface="+mn-ea"/>
                <a:cs typeface="+mn-ea"/>
                <a:sym typeface="+mn-ea"/>
              </a:rPr>
              <a:t>. 投放网络广告是平台营销主要手段</a:t>
            </a:r>
            <a:endParaRPr lang="zh-CN" altLang="zh-CN" sz="900" dirty="0">
              <a:solidFill>
                <a:srgbClr val="262626"/>
              </a:solidFill>
              <a:latin typeface="+mn-ea"/>
              <a:cs typeface="+mn-ea"/>
              <a:sym typeface="+mn-ea"/>
            </a:endParaRPr>
          </a:p>
          <a:p>
            <a:pPr lvl="0" algn="just">
              <a:lnSpc>
                <a:spcPct val="130000"/>
              </a:lnSpc>
              <a:buClrTx/>
              <a:buSzTx/>
              <a:buFontTx/>
            </a:pPr>
            <a:r>
              <a:rPr lang="en-US" altLang="zh-CN" sz="900" dirty="0">
                <a:solidFill>
                  <a:srgbClr val="262626"/>
                </a:solidFill>
                <a:latin typeface="+mn-ea"/>
                <a:cs typeface="+mn-ea"/>
                <a:sym typeface="+mn-ea"/>
              </a:rPr>
              <a:t>3</a:t>
            </a:r>
            <a:r>
              <a:rPr lang="zh-CN" altLang="zh-CN" sz="900" dirty="0">
                <a:solidFill>
                  <a:srgbClr val="262626"/>
                </a:solidFill>
                <a:latin typeface="+mn-ea"/>
                <a:cs typeface="+mn-ea"/>
                <a:sym typeface="+mn-ea"/>
              </a:rPr>
              <a:t>. 企业赞助具有短期性和定位盲目性</a:t>
            </a:r>
            <a:endParaRPr lang="zh-CN" altLang="zh-CN" sz="900" dirty="0">
              <a:solidFill>
                <a:srgbClr val="262626"/>
              </a:solidFill>
              <a:latin typeface="+mn-ea"/>
              <a:cs typeface="+mn-ea"/>
              <a:sym typeface="+mn-ea"/>
            </a:endParaRPr>
          </a:p>
        </p:txBody>
      </p:sp>
      <p:sp>
        <p:nvSpPr>
          <p:cNvPr id="34" name="文本框 33"/>
          <p:cNvSpPr txBox="1"/>
          <p:nvPr/>
        </p:nvSpPr>
        <p:spPr>
          <a:xfrm>
            <a:off x="4861560" y="2899410"/>
            <a:ext cx="1438275" cy="1503045"/>
          </a:xfrm>
          <a:prstGeom prst="rect">
            <a:avLst/>
          </a:prstGeom>
          <a:noFill/>
        </p:spPr>
        <p:txBody>
          <a:bodyPr wrap="square" rtlCol="0">
            <a:noAutofit/>
          </a:bodyPr>
          <a:p>
            <a:pPr lvl="0" algn="ctr">
              <a:lnSpc>
                <a:spcPct val="130000"/>
              </a:lnSpc>
              <a:buClrTx/>
              <a:buSzTx/>
              <a:buFontTx/>
            </a:pPr>
            <a:r>
              <a:rPr lang="zh-CN" altLang="zh-CN" sz="900" b="1" dirty="0">
                <a:solidFill>
                  <a:srgbClr val="FF0000"/>
                </a:solidFill>
                <a:latin typeface="+mn-ea"/>
                <a:cs typeface="+mn-ea"/>
                <a:sym typeface="+mn-ea"/>
              </a:rPr>
              <a:t>S</a:t>
            </a:r>
            <a:r>
              <a:rPr lang="en-US" altLang="zh-CN" sz="900" b="1" dirty="0">
                <a:solidFill>
                  <a:srgbClr val="FF0000"/>
                </a:solidFill>
                <a:latin typeface="+mn-ea"/>
                <a:cs typeface="+mn-ea"/>
                <a:sym typeface="+mn-ea"/>
              </a:rPr>
              <a:t>ociety</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1. 初始积分使参赛者养成惯性消费习惯</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2. 主动关注网络信息少</a:t>
            </a:r>
            <a:endParaRPr lang="zh-CN" altLang="zh-CN" sz="900" dirty="0">
              <a:solidFill>
                <a:srgbClr val="262626"/>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3. 无法满足点对点营销</a:t>
            </a:r>
            <a:endParaRPr lang="zh-CN" altLang="zh-CN" sz="900" dirty="0">
              <a:solidFill>
                <a:srgbClr val="262626"/>
              </a:solidFill>
              <a:latin typeface="+mn-ea"/>
              <a:cs typeface="+mn-ea"/>
              <a:sym typeface="+mn-ea"/>
            </a:endParaRPr>
          </a:p>
        </p:txBody>
      </p:sp>
      <p:sp>
        <p:nvSpPr>
          <p:cNvPr id="35" name="文本框 34"/>
          <p:cNvSpPr txBox="1"/>
          <p:nvPr/>
        </p:nvSpPr>
        <p:spPr>
          <a:xfrm>
            <a:off x="6830695" y="2893695"/>
            <a:ext cx="1438275" cy="1503045"/>
          </a:xfrm>
          <a:prstGeom prst="rect">
            <a:avLst/>
          </a:prstGeom>
          <a:noFill/>
        </p:spPr>
        <p:txBody>
          <a:bodyPr wrap="square" rtlCol="0">
            <a:noAutofit/>
          </a:bodyPr>
          <a:p>
            <a:pPr lvl="0" algn="ctr">
              <a:lnSpc>
                <a:spcPct val="130000"/>
              </a:lnSpc>
              <a:buClrTx/>
              <a:buSzTx/>
              <a:buFontTx/>
            </a:pPr>
            <a:r>
              <a:rPr lang="en-US" altLang="zh-CN" sz="900" b="1" dirty="0">
                <a:solidFill>
                  <a:srgbClr val="FF0000"/>
                </a:solidFill>
                <a:latin typeface="+mn-ea"/>
                <a:cs typeface="+mn-ea"/>
                <a:sym typeface="+mn-ea"/>
              </a:rPr>
              <a:t>Technology</a:t>
            </a:r>
            <a:endParaRPr lang="zh-CN" altLang="zh-CN" sz="900" b="1" dirty="0">
              <a:solidFill>
                <a:srgbClr val="FF0000"/>
              </a:solidFill>
              <a:latin typeface="+mn-ea"/>
              <a:cs typeface="+mn-ea"/>
              <a:sym typeface="+mn-ea"/>
            </a:endParaRPr>
          </a:p>
          <a:p>
            <a:pPr lvl="0" algn="just">
              <a:lnSpc>
                <a:spcPct val="130000"/>
              </a:lnSpc>
              <a:buClrTx/>
              <a:buSzTx/>
              <a:buFontTx/>
            </a:pPr>
            <a:r>
              <a:rPr lang="zh-CN" altLang="zh-CN" sz="900" dirty="0">
                <a:solidFill>
                  <a:srgbClr val="262626"/>
                </a:solidFill>
                <a:latin typeface="+mn-ea"/>
                <a:cs typeface="+mn-ea"/>
                <a:sym typeface="+mn-ea"/>
              </a:rPr>
              <a:t>1. </a:t>
            </a:r>
            <a:r>
              <a:rPr lang="en-US" altLang="zh-CN" sz="900" dirty="0">
                <a:solidFill>
                  <a:srgbClr val="262626"/>
                </a:solidFill>
                <a:latin typeface="+mn-ea"/>
                <a:cs typeface="+mn-ea"/>
                <a:sym typeface="+mn-ea"/>
              </a:rPr>
              <a:t>AI</a:t>
            </a:r>
            <a:r>
              <a:rPr lang="zh-CN" altLang="en-US" sz="900" dirty="0">
                <a:solidFill>
                  <a:srgbClr val="262626"/>
                </a:solidFill>
                <a:latin typeface="+mn-ea"/>
                <a:cs typeface="+mn-ea"/>
                <a:sym typeface="+mn-ea"/>
              </a:rPr>
              <a:t>赋能、互联网</a:t>
            </a:r>
            <a:r>
              <a:rPr lang="en-US" altLang="zh-CN" sz="900" dirty="0">
                <a:solidFill>
                  <a:srgbClr val="262626"/>
                </a:solidFill>
                <a:latin typeface="+mn-ea"/>
                <a:cs typeface="+mn-ea"/>
                <a:sym typeface="+mn-ea"/>
              </a:rPr>
              <a:t>+</a:t>
            </a:r>
            <a:r>
              <a:rPr lang="zh-CN" altLang="en-US" sz="900" dirty="0">
                <a:solidFill>
                  <a:srgbClr val="262626"/>
                </a:solidFill>
                <a:latin typeface="+mn-ea"/>
                <a:cs typeface="+mn-ea"/>
                <a:sym typeface="+mn-ea"/>
              </a:rPr>
              <a:t>与乒乓球行业相结合，具有开创性</a:t>
            </a:r>
            <a:endParaRPr lang="zh-CN" altLang="zh-CN" sz="900" dirty="0">
              <a:solidFill>
                <a:srgbClr val="262626"/>
              </a:solidFill>
              <a:latin typeface="+mn-ea"/>
              <a:cs typeface="+mn-ea"/>
              <a:sym typeface="+mn-ea"/>
            </a:endParaRPr>
          </a:p>
          <a:p>
            <a:pPr lvl="0" algn="just">
              <a:lnSpc>
                <a:spcPct val="130000"/>
              </a:lnSpc>
              <a:buClrTx/>
              <a:buSzTx/>
              <a:buFontTx/>
            </a:pPr>
            <a:r>
              <a:rPr lang="en-US" altLang="zh-CN" sz="900" dirty="0">
                <a:solidFill>
                  <a:srgbClr val="262626"/>
                </a:solidFill>
                <a:latin typeface="+mn-ea"/>
                <a:cs typeface="+mn-ea"/>
                <a:sym typeface="+mn-ea"/>
              </a:rPr>
              <a:t>2. </a:t>
            </a:r>
            <a:r>
              <a:rPr lang="zh-CN" altLang="zh-CN" sz="900" dirty="0">
                <a:solidFill>
                  <a:srgbClr val="262626"/>
                </a:solidFill>
                <a:latin typeface="+mn-ea"/>
                <a:cs typeface="+mn-ea"/>
                <a:sym typeface="+mn-ea"/>
              </a:rPr>
              <a:t>网络营销利于开拓目标市场</a:t>
            </a:r>
            <a:endParaRPr lang="zh-CN" altLang="zh-CN" sz="900" dirty="0">
              <a:solidFill>
                <a:srgbClr val="262626"/>
              </a:solidFill>
              <a:latin typeface="+mn-ea"/>
              <a:cs typeface="+mn-ea"/>
              <a:sym typeface="+mn-ea"/>
            </a:endParaRPr>
          </a:p>
          <a:p>
            <a:pPr lvl="0" algn="just">
              <a:lnSpc>
                <a:spcPct val="130000"/>
              </a:lnSpc>
              <a:buClrTx/>
              <a:buSzTx/>
              <a:buFontTx/>
            </a:pPr>
            <a:r>
              <a:rPr lang="en-US" altLang="zh-CN" sz="900" dirty="0">
                <a:solidFill>
                  <a:srgbClr val="262626"/>
                </a:solidFill>
                <a:latin typeface="+mn-ea"/>
                <a:cs typeface="+mn-ea"/>
                <a:sym typeface="+mn-ea"/>
              </a:rPr>
              <a:t>3</a:t>
            </a:r>
            <a:r>
              <a:rPr lang="zh-CN" altLang="zh-CN" sz="900" dirty="0">
                <a:solidFill>
                  <a:srgbClr val="262626"/>
                </a:solidFill>
                <a:latin typeface="+mn-ea"/>
                <a:cs typeface="+mn-ea"/>
                <a:sym typeface="+mn-ea"/>
              </a:rPr>
              <a:t>. 网络平台线上线下结合提供用户粘性</a:t>
            </a:r>
            <a:endParaRPr lang="zh-CN" altLang="zh-CN" sz="900" dirty="0">
              <a:solidFill>
                <a:srgbClr val="262626"/>
              </a:solidFill>
              <a:latin typeface="+mn-ea"/>
              <a:cs typeface="+mn-ea"/>
              <a:sym typeface="+mn-ea"/>
            </a:endParaRPr>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ppt_y</p:attrName>
                                        </p:attrNameLst>
                                      </p:cBhvr>
                                      <p:tavLst>
                                        <p:tav tm="0">
                                          <p:val>
                                            <p:strVal val="#ppt_y+#ppt_h*1.125000"/>
                                          </p:val>
                                        </p:tav>
                                        <p:tav tm="100000">
                                          <p:val>
                                            <p:strVal val="#ppt_y"/>
                                          </p:val>
                                        </p:tav>
                                      </p:tavLst>
                                    </p:anim>
                                    <p:animEffect transition="in" filter="wipe(up)">
                                      <p:cBhvr>
                                        <p:cTn id="12" dur="500"/>
                                        <p:tgtEl>
                                          <p:spTgt spid="2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up)">
                                      <p:cBhvr>
                                        <p:cTn id="16" dur="500"/>
                                        <p:tgtEl>
                                          <p:spTgt spid="2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ppt_y</p:attrName>
                                        </p:attrNameLst>
                                      </p:cBhvr>
                                      <p:tavLst>
                                        <p:tav tm="0">
                                          <p:val>
                                            <p:strVal val="#ppt_y+#ppt_h*1.125000"/>
                                          </p:val>
                                        </p:tav>
                                        <p:tav tm="100000">
                                          <p:val>
                                            <p:strVal val="#ppt_y"/>
                                          </p:val>
                                        </p:tav>
                                      </p:tavLst>
                                    </p:anim>
                                    <p:animEffect transition="in" filter="wipe(up)">
                                      <p:cBhvr>
                                        <p:cTn id="20" dur="500"/>
                                        <p:tgtEl>
                                          <p:spTgt spid="30"/>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p:tgtEl>
                                          <p:spTgt spid="31"/>
                                        </p:tgtEl>
                                        <p:attrNameLst>
                                          <p:attrName>ppt_y</p:attrName>
                                        </p:attrNameLst>
                                      </p:cBhvr>
                                      <p:tavLst>
                                        <p:tav tm="0">
                                          <p:val>
                                            <p:strVal val="#ppt_y+#ppt_h*1.125000"/>
                                          </p:val>
                                        </p:tav>
                                        <p:tav tm="100000">
                                          <p:val>
                                            <p:strVal val="#ppt_y"/>
                                          </p:val>
                                        </p:tav>
                                      </p:tavLst>
                                    </p:anim>
                                    <p:animEffect transition="in" filter="wipe(up)">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p:tgtEl>
                                          <p:spTgt spid="19"/>
                                        </p:tgtEl>
                                        <p:attrNameLst>
                                          <p:attrName>ppt_y</p:attrName>
                                        </p:attrNameLst>
                                      </p:cBhvr>
                                      <p:tavLst>
                                        <p:tav tm="0">
                                          <p:val>
                                            <p:strVal val="#ppt_y+#ppt_h*1.125000"/>
                                          </p:val>
                                        </p:tav>
                                        <p:tav tm="100000">
                                          <p:val>
                                            <p:strVal val="#ppt_y"/>
                                          </p:val>
                                        </p:tav>
                                      </p:tavLst>
                                    </p:anim>
                                    <p:animEffect transition="in" filter="wipe(up)">
                                      <p:cBhvr>
                                        <p:cTn id="30" dur="500"/>
                                        <p:tgtEl>
                                          <p:spTgt spid="19"/>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p:tgtEl>
                                          <p:spTgt spid="32"/>
                                        </p:tgtEl>
                                        <p:attrNameLst>
                                          <p:attrName>ppt_y</p:attrName>
                                        </p:attrNameLst>
                                      </p:cBhvr>
                                      <p:tavLst>
                                        <p:tav tm="0">
                                          <p:val>
                                            <p:strVal val="#ppt_y+#ppt_h*1.125000"/>
                                          </p:val>
                                        </p:tav>
                                        <p:tav tm="100000">
                                          <p:val>
                                            <p:strVal val="#ppt_y"/>
                                          </p:val>
                                        </p:tav>
                                      </p:tavLst>
                                    </p:anim>
                                    <p:animEffect transition="in" filter="wipe(up)">
                                      <p:cBhvr>
                                        <p:cTn id="34" dur="500"/>
                                        <p:tgtEl>
                                          <p:spTgt spid="32"/>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p:tgtEl>
                                          <p:spTgt spid="33"/>
                                        </p:tgtEl>
                                        <p:attrNameLst>
                                          <p:attrName>ppt_y</p:attrName>
                                        </p:attrNameLst>
                                      </p:cBhvr>
                                      <p:tavLst>
                                        <p:tav tm="0">
                                          <p:val>
                                            <p:strVal val="#ppt_y+#ppt_h*1.125000"/>
                                          </p:val>
                                        </p:tav>
                                        <p:tav tm="100000">
                                          <p:val>
                                            <p:strVal val="#ppt_y"/>
                                          </p:val>
                                        </p:tav>
                                      </p:tavLst>
                                    </p:anim>
                                    <p:animEffect transition="in" filter="wipe(up)">
                                      <p:cBhvr>
                                        <p:cTn id="38" dur="500"/>
                                        <p:tgtEl>
                                          <p:spTgt spid="33"/>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p:tgtEl>
                                          <p:spTgt spid="34"/>
                                        </p:tgtEl>
                                        <p:attrNameLst>
                                          <p:attrName>ppt_y</p:attrName>
                                        </p:attrNameLst>
                                      </p:cBhvr>
                                      <p:tavLst>
                                        <p:tav tm="0">
                                          <p:val>
                                            <p:strVal val="#ppt_y+#ppt_h*1.125000"/>
                                          </p:val>
                                        </p:tav>
                                        <p:tav tm="100000">
                                          <p:val>
                                            <p:strVal val="#ppt_y"/>
                                          </p:val>
                                        </p:tav>
                                      </p:tavLst>
                                    </p:anim>
                                    <p:animEffect transition="in" filter="wipe(up)">
                                      <p:cBhvr>
                                        <p:cTn id="42" dur="500"/>
                                        <p:tgtEl>
                                          <p:spTgt spid="34"/>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p:tgtEl>
                                          <p:spTgt spid="35"/>
                                        </p:tgtEl>
                                        <p:attrNameLst>
                                          <p:attrName>ppt_y</p:attrName>
                                        </p:attrNameLst>
                                      </p:cBhvr>
                                      <p:tavLst>
                                        <p:tav tm="0">
                                          <p:val>
                                            <p:strVal val="#ppt_y+#ppt_h*1.125000"/>
                                          </p:val>
                                        </p:tav>
                                        <p:tav tm="100000">
                                          <p:val>
                                            <p:strVal val="#ppt_y"/>
                                          </p:val>
                                        </p:tav>
                                      </p:tavLst>
                                    </p:anim>
                                    <p:animEffect transition="in" filter="wipe(up)">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28" grpId="1"/>
      <p:bldP spid="29" grpId="1"/>
      <p:bldP spid="30" grpId="1"/>
      <p:bldP spid="31" grpId="1"/>
      <p:bldP spid="32" grpId="0"/>
      <p:bldP spid="33" grpId="0"/>
      <p:bldP spid="34" grpId="0"/>
      <p:bldP spid="35" grpId="0"/>
      <p:bldP spid="32" grpId="1"/>
      <p:bldP spid="33" grpId="1"/>
      <p:bldP spid="34" grpId="1"/>
      <p:bldP spid="3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1"/>
            </p:custDataLst>
          </p:nvPr>
        </p:nvSpPr>
        <p:spPr>
          <a:xfrm rot="18300000">
            <a:off x="1426522" y="1703426"/>
            <a:ext cx="1607399" cy="1338510"/>
          </a:xfrm>
          <a:custGeom>
            <a:avLst/>
            <a:gdLst/>
            <a:ahLst/>
            <a:cxnLst>
              <a:cxn ang="3">
                <a:pos x="hc" y="t"/>
              </a:cxn>
              <a:cxn ang="cd2">
                <a:pos x="l" y="vc"/>
              </a:cxn>
              <a:cxn ang="cd4">
                <a:pos x="hc" y="b"/>
              </a:cxn>
              <a:cxn ang="0">
                <a:pos x="r" y="vc"/>
              </a:cxn>
            </a:cxnLst>
            <a:rect l="l" t="t" r="r" b="b"/>
            <a:pathLst>
              <a:path w="2245" h="1870">
                <a:moveTo>
                  <a:pt x="285" y="0"/>
                </a:moveTo>
                <a:lnTo>
                  <a:pt x="1960" y="0"/>
                </a:lnTo>
                <a:lnTo>
                  <a:pt x="1972" y="13"/>
                </a:lnTo>
                <a:cubicBezTo>
                  <a:pt x="1996" y="42"/>
                  <a:pt x="2020" y="72"/>
                  <a:pt x="2042" y="104"/>
                </a:cubicBezTo>
                <a:cubicBezTo>
                  <a:pt x="2398" y="611"/>
                  <a:pt x="2274" y="1311"/>
                  <a:pt x="1766" y="1667"/>
                </a:cubicBezTo>
                <a:cubicBezTo>
                  <a:pt x="1259" y="2022"/>
                  <a:pt x="559" y="1899"/>
                  <a:pt x="203" y="1391"/>
                </a:cubicBezTo>
                <a:cubicBezTo>
                  <a:pt x="-97" y="963"/>
                  <a:pt x="-56" y="398"/>
                  <a:pt x="269" y="18"/>
                </a:cubicBezTo>
                <a:lnTo>
                  <a:pt x="285" y="0"/>
                </a:lnTo>
                <a:close/>
              </a:path>
            </a:pathLst>
          </a:custGeom>
          <a:gradFill>
            <a:gsLst>
              <a:gs pos="100000">
                <a:schemeClr val="accent1"/>
              </a:gs>
              <a:gs pos="0">
                <a:schemeClr val="accent1">
                  <a:alpha val="34000"/>
                </a:schemeClr>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1350"/>
          </a:p>
        </p:txBody>
      </p:sp>
      <p:pic>
        <p:nvPicPr>
          <p:cNvPr id="9" name="图片 8" descr="E:/设计图片素材/人物照image-young-ceo-manager-korean-working-woman-holding-tablet-smiling-standing-white-background.jpg人物照image-young-ceo-manager-korean-working-woman-holding-tablet-smiling-standing-white-background"/>
          <p:cNvPicPr>
            <a:picLocks noChangeAspect="1"/>
          </p:cNvPicPr>
          <p:nvPr>
            <p:custDataLst>
              <p:tags r:id="rId2"/>
            </p:custDataLst>
          </p:nvPr>
        </p:nvPicPr>
        <p:blipFill>
          <a:blip r:embed="rId3"/>
          <a:srcRect l="10752" r="10752"/>
          <a:stretch>
            <a:fillRect/>
          </a:stretch>
        </p:blipFill>
        <p:spPr>
          <a:xfrm>
            <a:off x="1469435" y="1621709"/>
            <a:ext cx="1352662" cy="1370923"/>
          </a:xfrm>
          <a:custGeom>
            <a:avLst/>
            <a:gdLst/>
            <a:ahLst/>
            <a:cxnLst>
              <a:cxn ang="3">
                <a:pos x="hc" y="t"/>
              </a:cxn>
              <a:cxn ang="cd2">
                <a:pos x="l" y="vc"/>
              </a:cxn>
              <a:cxn ang="cd4">
                <a:pos x="hc" y="b"/>
              </a:cxn>
              <a:cxn ang="0">
                <a:pos x="r" y="vc"/>
              </a:cxn>
            </a:cxnLst>
            <a:rect l="l" t="t" r="r" b="b"/>
            <a:pathLst>
              <a:path w="3324" h="3368">
                <a:moveTo>
                  <a:pt x="1639" y="0"/>
                </a:moveTo>
                <a:cubicBezTo>
                  <a:pt x="2569" y="0"/>
                  <a:pt x="3324" y="754"/>
                  <a:pt x="3324" y="1684"/>
                </a:cubicBezTo>
                <a:cubicBezTo>
                  <a:pt x="3324" y="2614"/>
                  <a:pt x="2570" y="3368"/>
                  <a:pt x="1640" y="3368"/>
                </a:cubicBezTo>
                <a:cubicBezTo>
                  <a:pt x="855" y="3368"/>
                  <a:pt x="195" y="2831"/>
                  <a:pt x="8" y="2105"/>
                </a:cubicBezTo>
                <a:lnTo>
                  <a:pt x="0" y="2070"/>
                </a:lnTo>
                <a:lnTo>
                  <a:pt x="1441" y="12"/>
                </a:lnTo>
                <a:lnTo>
                  <a:pt x="1467" y="9"/>
                </a:lnTo>
                <a:cubicBezTo>
                  <a:pt x="1524" y="3"/>
                  <a:pt x="1581" y="0"/>
                  <a:pt x="1639" y="0"/>
                </a:cubicBezTo>
                <a:close/>
              </a:path>
            </a:pathLst>
          </a:custGeom>
        </p:spPr>
      </p:pic>
      <p:pic>
        <p:nvPicPr>
          <p:cNvPr id="10" name="图片 9"/>
          <p:cNvPicPr>
            <a:picLocks noChangeAspect="1"/>
          </p:cNvPicPr>
          <p:nvPr>
            <p:custDataLst>
              <p:tags r:id="rId4"/>
            </p:custDataLst>
          </p:nvPr>
        </p:nvPicPr>
        <p:blipFill>
          <a:blip r:embed="rId5">
            <a:duotone>
              <a:prstClr val="black"/>
              <a:schemeClr val="accent1">
                <a:tint val="45000"/>
                <a:satMod val="400000"/>
              </a:schemeClr>
            </a:duotone>
          </a:blip>
          <a:srcRect l="63657"/>
          <a:stretch>
            <a:fillRect/>
          </a:stretch>
        </p:blipFill>
        <p:spPr>
          <a:xfrm rot="2100000">
            <a:off x="1677150" y="1056996"/>
            <a:ext cx="98608" cy="1922396"/>
          </a:xfrm>
          <a:prstGeom prst="rect">
            <a:avLst/>
          </a:prstGeom>
        </p:spPr>
      </p:pic>
      <p:sp>
        <p:nvSpPr>
          <p:cNvPr id="11" name="矩形 10"/>
          <p:cNvSpPr/>
          <p:nvPr>
            <p:custDataLst>
              <p:tags r:id="rId6"/>
            </p:custDataLst>
          </p:nvPr>
        </p:nvSpPr>
        <p:spPr>
          <a:xfrm>
            <a:off x="1434465" y="3350260"/>
            <a:ext cx="1499870" cy="1527175"/>
          </a:xfrm>
          <a:prstGeom prst="rect">
            <a:avLst/>
          </a:prstGeom>
        </p:spPr>
        <p:txBody>
          <a:bodyPr wrap="square" lIns="0" tIns="0" rIns="0" bIns="0">
            <a:noAutofit/>
          </a:bodyPr>
          <a:lstStyle/>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平台</a:t>
            </a:r>
            <a:endParaRPr lang="zh-CN" altLang="en-US" sz="1400" kern="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传统赛事</a:t>
            </a:r>
            <a:endParaRPr lang="zh-CN" altLang="en-US" sz="1400" kern="0">
              <a:ln>
                <a:noFill/>
                <a:prstDash val="sysDot"/>
              </a:ln>
              <a:solidFill>
                <a:schemeClr val="tx1">
                  <a:lumMod val="85000"/>
                  <a:lumOff val="15000"/>
                </a:schemeClr>
              </a:solidFill>
              <a:latin typeface="+mn-ea"/>
              <a:cs typeface="+mn-ea"/>
              <a:sym typeface="+mn-ea"/>
            </a:endParaRPr>
          </a:p>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校园属性</a:t>
            </a:r>
            <a:endParaRPr lang="zh-CN" altLang="en-US" sz="1400" kern="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r>
              <a:rPr lang="en-US" altLang="zh-CN" sz="1400" kern="0">
                <a:ln>
                  <a:noFill/>
                  <a:prstDash val="sysDot"/>
                </a:ln>
                <a:solidFill>
                  <a:schemeClr val="tx1">
                    <a:lumMod val="85000"/>
                    <a:lumOff val="15000"/>
                  </a:schemeClr>
                </a:solidFill>
                <a:latin typeface="+mn-ea"/>
                <a:cs typeface="+mn-ea"/>
                <a:sym typeface="+mn-ea"/>
              </a:rPr>
              <a:t>AI</a:t>
            </a:r>
            <a:r>
              <a:rPr lang="zh-CN" altLang="en-US" sz="1400" kern="0">
                <a:ln>
                  <a:noFill/>
                  <a:prstDash val="sysDot"/>
                </a:ln>
                <a:solidFill>
                  <a:schemeClr val="tx1">
                    <a:lumMod val="85000"/>
                    <a:lumOff val="15000"/>
                  </a:schemeClr>
                </a:solidFill>
                <a:latin typeface="+mn-ea"/>
                <a:cs typeface="+mn-ea"/>
                <a:sym typeface="+mn-ea"/>
              </a:rPr>
              <a:t>赋能</a:t>
            </a:r>
            <a:endParaRPr lang="zh-CN" altLang="en-US" sz="1400" kern="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文化产品</a:t>
            </a:r>
            <a:endParaRPr lang="zh-CN" altLang="en-US" sz="1400" kern="0">
              <a:ln>
                <a:noFill/>
                <a:prstDash val="sysDot"/>
              </a:ln>
              <a:solidFill>
                <a:schemeClr val="tx1">
                  <a:lumMod val="85000"/>
                  <a:lumOff val="15000"/>
                </a:schemeClr>
              </a:solidFill>
              <a:latin typeface="+mn-ea"/>
              <a:cs typeface="+mn-ea"/>
            </a:endParaRPr>
          </a:p>
        </p:txBody>
      </p:sp>
      <p:sp>
        <p:nvSpPr>
          <p:cNvPr id="12" name="任意多边形 11"/>
          <p:cNvSpPr/>
          <p:nvPr>
            <p:custDataLst>
              <p:tags r:id="rId7"/>
            </p:custDataLst>
          </p:nvPr>
        </p:nvSpPr>
        <p:spPr>
          <a:xfrm rot="18300000">
            <a:off x="3862044" y="1703426"/>
            <a:ext cx="1607399" cy="1338510"/>
          </a:xfrm>
          <a:custGeom>
            <a:avLst/>
            <a:gdLst/>
            <a:ahLst/>
            <a:cxnLst>
              <a:cxn ang="3">
                <a:pos x="hc" y="t"/>
              </a:cxn>
              <a:cxn ang="cd2">
                <a:pos x="l" y="vc"/>
              </a:cxn>
              <a:cxn ang="cd4">
                <a:pos x="hc" y="b"/>
              </a:cxn>
              <a:cxn ang="0">
                <a:pos x="r" y="vc"/>
              </a:cxn>
            </a:cxnLst>
            <a:rect l="l" t="t" r="r" b="b"/>
            <a:pathLst>
              <a:path w="2245" h="1870">
                <a:moveTo>
                  <a:pt x="285" y="0"/>
                </a:moveTo>
                <a:lnTo>
                  <a:pt x="1960" y="0"/>
                </a:lnTo>
                <a:lnTo>
                  <a:pt x="1972" y="13"/>
                </a:lnTo>
                <a:cubicBezTo>
                  <a:pt x="1996" y="42"/>
                  <a:pt x="2020" y="72"/>
                  <a:pt x="2042" y="104"/>
                </a:cubicBezTo>
                <a:cubicBezTo>
                  <a:pt x="2398" y="611"/>
                  <a:pt x="2274" y="1311"/>
                  <a:pt x="1766" y="1667"/>
                </a:cubicBezTo>
                <a:cubicBezTo>
                  <a:pt x="1259" y="2022"/>
                  <a:pt x="559" y="1899"/>
                  <a:pt x="203" y="1391"/>
                </a:cubicBezTo>
                <a:cubicBezTo>
                  <a:pt x="-97" y="963"/>
                  <a:pt x="-56" y="398"/>
                  <a:pt x="269" y="18"/>
                </a:cubicBezTo>
                <a:lnTo>
                  <a:pt x="285" y="0"/>
                </a:lnTo>
                <a:close/>
              </a:path>
            </a:pathLst>
          </a:custGeom>
          <a:gradFill>
            <a:gsLst>
              <a:gs pos="100000">
                <a:schemeClr val="accent1"/>
              </a:gs>
              <a:gs pos="0">
                <a:schemeClr val="accent1">
                  <a:alpha val="34000"/>
                </a:schemeClr>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1350"/>
          </a:p>
        </p:txBody>
      </p:sp>
      <p:pic>
        <p:nvPicPr>
          <p:cNvPr id="13" name="图片 12" descr="E:/设计图片素材/人物照9065521_.jpeg人物照9065521_"/>
          <p:cNvPicPr>
            <a:picLocks noChangeAspect="1"/>
          </p:cNvPicPr>
          <p:nvPr>
            <p:custDataLst>
              <p:tags r:id="rId8"/>
            </p:custDataLst>
          </p:nvPr>
        </p:nvPicPr>
        <p:blipFill>
          <a:blip r:embed="rId9"/>
          <a:srcRect t="9910" b="9910"/>
          <a:stretch>
            <a:fillRect/>
          </a:stretch>
        </p:blipFill>
        <p:spPr>
          <a:xfrm>
            <a:off x="3904956" y="1621709"/>
            <a:ext cx="1352662" cy="1370923"/>
          </a:xfrm>
          <a:custGeom>
            <a:avLst/>
            <a:gdLst/>
            <a:ahLst/>
            <a:cxnLst>
              <a:cxn ang="3">
                <a:pos x="hc" y="t"/>
              </a:cxn>
              <a:cxn ang="cd2">
                <a:pos x="l" y="vc"/>
              </a:cxn>
              <a:cxn ang="cd4">
                <a:pos x="hc" y="b"/>
              </a:cxn>
              <a:cxn ang="0">
                <a:pos x="r" y="vc"/>
              </a:cxn>
            </a:cxnLst>
            <a:rect l="l" t="t" r="r" b="b"/>
            <a:pathLst>
              <a:path w="3324" h="3368">
                <a:moveTo>
                  <a:pt x="1639" y="0"/>
                </a:moveTo>
                <a:cubicBezTo>
                  <a:pt x="2569" y="0"/>
                  <a:pt x="3324" y="754"/>
                  <a:pt x="3324" y="1684"/>
                </a:cubicBezTo>
                <a:cubicBezTo>
                  <a:pt x="3324" y="2614"/>
                  <a:pt x="2570" y="3368"/>
                  <a:pt x="1640" y="3368"/>
                </a:cubicBezTo>
                <a:cubicBezTo>
                  <a:pt x="855" y="3368"/>
                  <a:pt x="195" y="2831"/>
                  <a:pt x="8" y="2105"/>
                </a:cubicBezTo>
                <a:lnTo>
                  <a:pt x="0" y="2070"/>
                </a:lnTo>
                <a:lnTo>
                  <a:pt x="1441" y="12"/>
                </a:lnTo>
                <a:lnTo>
                  <a:pt x="1467" y="9"/>
                </a:lnTo>
                <a:cubicBezTo>
                  <a:pt x="1524" y="3"/>
                  <a:pt x="1581" y="0"/>
                  <a:pt x="1639" y="0"/>
                </a:cubicBezTo>
                <a:close/>
              </a:path>
            </a:pathLst>
          </a:custGeom>
        </p:spPr>
      </p:pic>
      <p:pic>
        <p:nvPicPr>
          <p:cNvPr id="14" name="图片 13"/>
          <p:cNvPicPr>
            <a:picLocks noChangeAspect="1"/>
          </p:cNvPicPr>
          <p:nvPr>
            <p:custDataLst>
              <p:tags r:id="rId10"/>
            </p:custDataLst>
          </p:nvPr>
        </p:nvPicPr>
        <p:blipFill>
          <a:blip r:embed="rId5">
            <a:duotone>
              <a:prstClr val="black"/>
              <a:schemeClr val="accent1">
                <a:tint val="45000"/>
                <a:satMod val="400000"/>
              </a:schemeClr>
            </a:duotone>
          </a:blip>
          <a:srcRect l="63657"/>
          <a:stretch>
            <a:fillRect/>
          </a:stretch>
        </p:blipFill>
        <p:spPr>
          <a:xfrm rot="2100000">
            <a:off x="4112672" y="1056996"/>
            <a:ext cx="98608" cy="1922396"/>
          </a:xfrm>
          <a:prstGeom prst="rect">
            <a:avLst/>
          </a:prstGeom>
        </p:spPr>
      </p:pic>
      <p:sp>
        <p:nvSpPr>
          <p:cNvPr id="15" name="矩形 14"/>
          <p:cNvSpPr/>
          <p:nvPr>
            <p:custDataLst>
              <p:tags r:id="rId11"/>
            </p:custDataLst>
          </p:nvPr>
        </p:nvSpPr>
        <p:spPr>
          <a:xfrm>
            <a:off x="3870325" y="3350260"/>
            <a:ext cx="1499870" cy="1614805"/>
          </a:xfrm>
          <a:prstGeom prst="rect">
            <a:avLst/>
          </a:prstGeom>
        </p:spPr>
        <p:txBody>
          <a:bodyPr wrap="square" lIns="0" tIns="0" rIns="0" bIns="0">
            <a:noAutofit/>
          </a:bodyPr>
          <a:lstStyle/>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平台</a:t>
            </a:r>
            <a:endParaRPr lang="zh-CN" altLang="en-US" sz="1400" kern="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传统赛事</a:t>
            </a:r>
            <a:endParaRPr lang="zh-CN" altLang="en-US" sz="1400" kern="0">
              <a:ln>
                <a:noFill/>
                <a:prstDash val="sysDot"/>
              </a:ln>
              <a:solidFill>
                <a:schemeClr val="tx1">
                  <a:lumMod val="85000"/>
                  <a:lumOff val="15000"/>
                </a:schemeClr>
              </a:solidFill>
              <a:latin typeface="+mn-ea"/>
              <a:cs typeface="+mn-ea"/>
              <a:sym typeface="+mn-ea"/>
            </a:endParaRPr>
          </a:p>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校园属性</a:t>
            </a:r>
            <a:endParaRPr lang="zh-CN" altLang="en-US" sz="1400" kern="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r>
              <a:rPr lang="en-US" altLang="zh-CN" sz="1400" kern="0">
                <a:ln>
                  <a:noFill/>
                  <a:prstDash val="sysDot"/>
                </a:ln>
                <a:solidFill>
                  <a:schemeClr val="tx1">
                    <a:lumMod val="85000"/>
                    <a:lumOff val="15000"/>
                  </a:schemeClr>
                </a:solidFill>
                <a:latin typeface="+mn-ea"/>
                <a:cs typeface="+mn-ea"/>
                <a:sym typeface="+mn-ea"/>
              </a:rPr>
              <a:t>AI</a:t>
            </a:r>
            <a:r>
              <a:rPr lang="zh-CN" altLang="en-US" sz="1400" kern="0">
                <a:ln>
                  <a:noFill/>
                  <a:prstDash val="sysDot"/>
                </a:ln>
                <a:solidFill>
                  <a:schemeClr val="tx1">
                    <a:lumMod val="85000"/>
                    <a:lumOff val="15000"/>
                  </a:schemeClr>
                </a:solidFill>
                <a:latin typeface="+mn-ea"/>
                <a:cs typeface="+mn-ea"/>
                <a:sym typeface="+mn-ea"/>
              </a:rPr>
              <a:t>赋能</a:t>
            </a:r>
            <a:endParaRPr lang="zh-CN" altLang="en-US" sz="1400" kern="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文化产品</a:t>
            </a:r>
            <a:endParaRPr lang="zh-CN" altLang="en-US" sz="1400" kern="0">
              <a:ln>
                <a:noFill/>
                <a:prstDash val="sysDot"/>
              </a:ln>
              <a:solidFill>
                <a:schemeClr val="tx1">
                  <a:lumMod val="85000"/>
                  <a:lumOff val="15000"/>
                </a:schemeClr>
              </a:solidFill>
              <a:latin typeface="+mn-ea"/>
              <a:cs typeface="+mn-ea"/>
            </a:endParaRPr>
          </a:p>
        </p:txBody>
      </p:sp>
      <p:sp>
        <p:nvSpPr>
          <p:cNvPr id="16" name="任意多边形 15"/>
          <p:cNvSpPr/>
          <p:nvPr>
            <p:custDataLst>
              <p:tags r:id="rId12"/>
            </p:custDataLst>
          </p:nvPr>
        </p:nvSpPr>
        <p:spPr>
          <a:xfrm rot="18300000">
            <a:off x="6297566" y="1703426"/>
            <a:ext cx="1607399" cy="1338510"/>
          </a:xfrm>
          <a:custGeom>
            <a:avLst/>
            <a:gdLst/>
            <a:ahLst/>
            <a:cxnLst>
              <a:cxn ang="3">
                <a:pos x="hc" y="t"/>
              </a:cxn>
              <a:cxn ang="cd2">
                <a:pos x="l" y="vc"/>
              </a:cxn>
              <a:cxn ang="cd4">
                <a:pos x="hc" y="b"/>
              </a:cxn>
              <a:cxn ang="0">
                <a:pos x="r" y="vc"/>
              </a:cxn>
            </a:cxnLst>
            <a:rect l="l" t="t" r="r" b="b"/>
            <a:pathLst>
              <a:path w="2245" h="1870">
                <a:moveTo>
                  <a:pt x="285" y="0"/>
                </a:moveTo>
                <a:lnTo>
                  <a:pt x="1960" y="0"/>
                </a:lnTo>
                <a:lnTo>
                  <a:pt x="1972" y="13"/>
                </a:lnTo>
                <a:cubicBezTo>
                  <a:pt x="1996" y="42"/>
                  <a:pt x="2020" y="72"/>
                  <a:pt x="2042" y="104"/>
                </a:cubicBezTo>
                <a:cubicBezTo>
                  <a:pt x="2398" y="611"/>
                  <a:pt x="2274" y="1311"/>
                  <a:pt x="1766" y="1667"/>
                </a:cubicBezTo>
                <a:cubicBezTo>
                  <a:pt x="1259" y="2022"/>
                  <a:pt x="559" y="1899"/>
                  <a:pt x="203" y="1391"/>
                </a:cubicBezTo>
                <a:cubicBezTo>
                  <a:pt x="-97" y="963"/>
                  <a:pt x="-56" y="398"/>
                  <a:pt x="269" y="18"/>
                </a:cubicBezTo>
                <a:lnTo>
                  <a:pt x="285" y="0"/>
                </a:lnTo>
                <a:close/>
              </a:path>
            </a:pathLst>
          </a:custGeom>
          <a:gradFill>
            <a:gsLst>
              <a:gs pos="100000">
                <a:schemeClr val="accent1"/>
              </a:gs>
              <a:gs pos="0">
                <a:schemeClr val="accent1">
                  <a:alpha val="34000"/>
                </a:schemeClr>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1350"/>
          </a:p>
        </p:txBody>
      </p:sp>
      <p:pic>
        <p:nvPicPr>
          <p:cNvPr id="17" name="图片 16" descr="E:/设计图片素材/人物照9065516_.jpeg人物照9065516_"/>
          <p:cNvPicPr>
            <a:picLocks noChangeAspect="1"/>
          </p:cNvPicPr>
          <p:nvPr>
            <p:custDataLst>
              <p:tags r:id="rId13"/>
            </p:custDataLst>
          </p:nvPr>
        </p:nvPicPr>
        <p:blipFill>
          <a:blip r:embed="rId14"/>
          <a:srcRect l="4393" r="4393"/>
          <a:stretch>
            <a:fillRect/>
          </a:stretch>
        </p:blipFill>
        <p:spPr>
          <a:xfrm>
            <a:off x="6340478" y="1621709"/>
            <a:ext cx="1352662" cy="1370923"/>
          </a:xfrm>
          <a:custGeom>
            <a:avLst/>
            <a:gdLst/>
            <a:ahLst/>
            <a:cxnLst>
              <a:cxn ang="3">
                <a:pos x="hc" y="t"/>
              </a:cxn>
              <a:cxn ang="cd2">
                <a:pos x="l" y="vc"/>
              </a:cxn>
              <a:cxn ang="cd4">
                <a:pos x="hc" y="b"/>
              </a:cxn>
              <a:cxn ang="0">
                <a:pos x="r" y="vc"/>
              </a:cxn>
            </a:cxnLst>
            <a:rect l="l" t="t" r="r" b="b"/>
            <a:pathLst>
              <a:path w="3324" h="3368">
                <a:moveTo>
                  <a:pt x="1639" y="0"/>
                </a:moveTo>
                <a:cubicBezTo>
                  <a:pt x="2569" y="0"/>
                  <a:pt x="3324" y="754"/>
                  <a:pt x="3324" y="1684"/>
                </a:cubicBezTo>
                <a:cubicBezTo>
                  <a:pt x="3324" y="2614"/>
                  <a:pt x="2570" y="3368"/>
                  <a:pt x="1640" y="3368"/>
                </a:cubicBezTo>
                <a:cubicBezTo>
                  <a:pt x="855" y="3368"/>
                  <a:pt x="195" y="2831"/>
                  <a:pt x="8" y="2105"/>
                </a:cubicBezTo>
                <a:lnTo>
                  <a:pt x="0" y="2070"/>
                </a:lnTo>
                <a:lnTo>
                  <a:pt x="1441" y="12"/>
                </a:lnTo>
                <a:lnTo>
                  <a:pt x="1467" y="9"/>
                </a:lnTo>
                <a:cubicBezTo>
                  <a:pt x="1524" y="3"/>
                  <a:pt x="1581" y="0"/>
                  <a:pt x="1639" y="0"/>
                </a:cubicBezTo>
                <a:close/>
              </a:path>
            </a:pathLst>
          </a:custGeom>
        </p:spPr>
      </p:pic>
      <p:pic>
        <p:nvPicPr>
          <p:cNvPr id="18" name="图片 17"/>
          <p:cNvPicPr>
            <a:picLocks noChangeAspect="1"/>
          </p:cNvPicPr>
          <p:nvPr>
            <p:custDataLst>
              <p:tags r:id="rId15"/>
            </p:custDataLst>
          </p:nvPr>
        </p:nvPicPr>
        <p:blipFill>
          <a:blip r:embed="rId5">
            <a:duotone>
              <a:prstClr val="black"/>
              <a:schemeClr val="accent1">
                <a:tint val="45000"/>
                <a:satMod val="400000"/>
              </a:schemeClr>
            </a:duotone>
          </a:blip>
          <a:srcRect l="63657"/>
          <a:stretch>
            <a:fillRect/>
          </a:stretch>
        </p:blipFill>
        <p:spPr>
          <a:xfrm rot="2100000">
            <a:off x="6548194" y="1056996"/>
            <a:ext cx="98608" cy="1922396"/>
          </a:xfrm>
          <a:prstGeom prst="rect">
            <a:avLst/>
          </a:prstGeom>
        </p:spPr>
      </p:pic>
      <p:sp>
        <p:nvSpPr>
          <p:cNvPr id="19" name="矩形 18"/>
          <p:cNvSpPr/>
          <p:nvPr>
            <p:custDataLst>
              <p:tags r:id="rId16"/>
            </p:custDataLst>
          </p:nvPr>
        </p:nvSpPr>
        <p:spPr>
          <a:xfrm>
            <a:off x="6305550" y="3350260"/>
            <a:ext cx="1499870" cy="1614805"/>
          </a:xfrm>
          <a:prstGeom prst="rect">
            <a:avLst/>
          </a:prstGeom>
        </p:spPr>
        <p:txBody>
          <a:bodyPr wrap="square" lIns="0" tIns="0" rIns="0" bIns="0">
            <a:noAutofit/>
          </a:bodyPr>
          <a:lstStyle/>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平台</a:t>
            </a:r>
            <a:endParaRPr lang="zh-CN" altLang="en-US" sz="1400" kern="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传统赛事</a:t>
            </a:r>
            <a:endParaRPr lang="zh-CN" altLang="en-US" sz="1400" kern="0">
              <a:ln>
                <a:noFill/>
                <a:prstDash val="sysDot"/>
              </a:ln>
              <a:solidFill>
                <a:schemeClr val="tx1">
                  <a:lumMod val="85000"/>
                  <a:lumOff val="15000"/>
                </a:schemeClr>
              </a:solidFill>
              <a:latin typeface="+mn-ea"/>
              <a:cs typeface="+mn-ea"/>
              <a:sym typeface="+mn-ea"/>
            </a:endParaRPr>
          </a:p>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校园属性</a:t>
            </a:r>
            <a:endParaRPr lang="zh-CN" altLang="en-US" sz="1400" kern="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r>
              <a:rPr lang="en-US" altLang="zh-CN" sz="1400" kern="0">
                <a:ln>
                  <a:noFill/>
                  <a:prstDash val="sysDot"/>
                </a:ln>
                <a:solidFill>
                  <a:schemeClr val="tx1">
                    <a:lumMod val="85000"/>
                    <a:lumOff val="15000"/>
                  </a:schemeClr>
                </a:solidFill>
                <a:latin typeface="+mn-ea"/>
                <a:cs typeface="+mn-ea"/>
              </a:rPr>
              <a:t>AI</a:t>
            </a:r>
            <a:r>
              <a:rPr lang="zh-CN" altLang="en-US" sz="1400" kern="0">
                <a:ln>
                  <a:noFill/>
                  <a:prstDash val="sysDot"/>
                </a:ln>
                <a:solidFill>
                  <a:schemeClr val="tx1">
                    <a:lumMod val="85000"/>
                    <a:lumOff val="15000"/>
                  </a:schemeClr>
                </a:solidFill>
                <a:latin typeface="+mn-ea"/>
                <a:cs typeface="+mn-ea"/>
              </a:rPr>
              <a:t>赋能</a:t>
            </a:r>
            <a:endParaRPr lang="zh-CN" altLang="en-US" sz="1400" kern="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r>
              <a:rPr lang="zh-CN" altLang="en-US" sz="1400" kern="0">
                <a:ln>
                  <a:noFill/>
                  <a:prstDash val="sysDot"/>
                </a:ln>
                <a:solidFill>
                  <a:schemeClr val="tx1">
                    <a:lumMod val="85000"/>
                    <a:lumOff val="15000"/>
                  </a:schemeClr>
                </a:solidFill>
                <a:latin typeface="+mn-ea"/>
                <a:cs typeface="+mn-ea"/>
                <a:sym typeface="+mn-ea"/>
              </a:rPr>
              <a:t>文化产品</a:t>
            </a:r>
            <a:endParaRPr lang="zh-CN" altLang="en-US" sz="1400" kern="0" dirty="0">
              <a:ln>
                <a:noFill/>
                <a:prstDash val="sysDot"/>
              </a:ln>
              <a:solidFill>
                <a:schemeClr val="tx1">
                  <a:lumMod val="85000"/>
                  <a:lumOff val="15000"/>
                </a:schemeClr>
              </a:solidFill>
              <a:latin typeface="+mn-ea"/>
              <a:cs typeface="+mn-ea"/>
            </a:endParaRP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绿勾"/>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03500" y="3415030"/>
            <a:ext cx="218440" cy="218440"/>
          </a:xfrm>
          <a:prstGeom prst="rect">
            <a:avLst/>
          </a:prstGeom>
        </p:spPr>
      </p:pic>
      <p:pic>
        <p:nvPicPr>
          <p:cNvPr id="4" name="图片 3" descr="绿勾"/>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03500" y="3760470"/>
            <a:ext cx="218440" cy="218440"/>
          </a:xfrm>
          <a:prstGeom prst="rect">
            <a:avLst/>
          </a:prstGeom>
        </p:spPr>
      </p:pic>
      <p:pic>
        <p:nvPicPr>
          <p:cNvPr id="6" name="图片 5" descr="绿勾"/>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03500" y="4723765"/>
            <a:ext cx="218440" cy="218440"/>
          </a:xfrm>
          <a:prstGeom prst="rect">
            <a:avLst/>
          </a:prstGeom>
        </p:spPr>
      </p:pic>
      <p:pic>
        <p:nvPicPr>
          <p:cNvPr id="7" name="图片 6" descr="绿勾"/>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39360" y="3415030"/>
            <a:ext cx="218440" cy="218440"/>
          </a:xfrm>
          <a:prstGeom prst="rect">
            <a:avLst/>
          </a:prstGeom>
        </p:spPr>
      </p:pic>
      <p:pic>
        <p:nvPicPr>
          <p:cNvPr id="8" name="图片 7" descr="绿勾"/>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39360" y="3757295"/>
            <a:ext cx="218440" cy="218440"/>
          </a:xfrm>
          <a:prstGeom prst="rect">
            <a:avLst/>
          </a:prstGeom>
        </p:spPr>
      </p:pic>
      <p:pic>
        <p:nvPicPr>
          <p:cNvPr id="20" name="图片 19" descr="绿勾"/>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86980" y="3415030"/>
            <a:ext cx="218440" cy="218440"/>
          </a:xfrm>
          <a:prstGeom prst="rect">
            <a:avLst/>
          </a:prstGeom>
        </p:spPr>
      </p:pic>
      <p:pic>
        <p:nvPicPr>
          <p:cNvPr id="21" name="图片 20" descr="绿勾"/>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86980" y="3760470"/>
            <a:ext cx="218440" cy="218440"/>
          </a:xfrm>
          <a:prstGeom prst="rect">
            <a:avLst/>
          </a:prstGeom>
        </p:spPr>
      </p:pic>
      <p:pic>
        <p:nvPicPr>
          <p:cNvPr id="22" name="图片 21" descr="绿勾"/>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86980" y="4084320"/>
            <a:ext cx="218440" cy="218440"/>
          </a:xfrm>
          <a:prstGeom prst="rect">
            <a:avLst/>
          </a:prstGeom>
        </p:spPr>
      </p:pic>
      <p:pic>
        <p:nvPicPr>
          <p:cNvPr id="23" name="图片 22" descr="绿勾"/>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86980" y="4406900"/>
            <a:ext cx="218440" cy="218440"/>
          </a:xfrm>
          <a:prstGeom prst="rect">
            <a:avLst/>
          </a:prstGeom>
        </p:spPr>
      </p:pic>
      <p:pic>
        <p:nvPicPr>
          <p:cNvPr id="24" name="图片 23" descr="绿勾"/>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86980" y="4740910"/>
            <a:ext cx="218440" cy="218440"/>
          </a:xfrm>
          <a:prstGeom prst="rect">
            <a:avLst/>
          </a:prstGeom>
        </p:spPr>
      </p:pic>
      <p:pic>
        <p:nvPicPr>
          <p:cNvPr id="25" name="图片 24" descr="C:/Users/bozige/Desktop/logo1.pnglogo1"/>
          <p:cNvPicPr>
            <a:picLocks noChangeAspect="1"/>
          </p:cNvPicPr>
          <p:nvPr/>
        </p:nvPicPr>
        <p:blipFill>
          <a:blip r:embed="rId19"/>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
        <p:nvSpPr>
          <p:cNvPr id="39" name="矩形 38"/>
          <p:cNvSpPr/>
          <p:nvPr/>
        </p:nvSpPr>
        <p:spPr>
          <a:xfrm>
            <a:off x="301869" y="125808"/>
            <a:ext cx="2355931" cy="460375"/>
          </a:xfrm>
          <a:prstGeom prst="rect">
            <a:avLst/>
          </a:prstGeom>
          <a:noFill/>
          <a:ln>
            <a:noFill/>
          </a:ln>
        </p:spPr>
        <p:txBody>
          <a:bodyPr wrap="square" rtlCol="0">
            <a:spAutoFit/>
          </a:bodyPr>
          <a:lstStyle/>
          <a:p>
            <a:pPr defTabSz="914400"/>
            <a:r>
              <a:rPr lang="zh-CN" altLang="en-US" sz="2400" b="1">
                <a:solidFill>
                  <a:srgbClr val="223250"/>
                </a:solidFill>
                <a:effectLst/>
                <a:latin typeface="+mj-ea"/>
                <a:ea typeface="+mj-ea"/>
                <a:sym typeface="+mn-ea"/>
              </a:rPr>
              <a:t>发展规划</a:t>
            </a:r>
            <a:endParaRPr lang="zh-CN" altLang="en-US" sz="2400" b="1">
              <a:solidFill>
                <a:srgbClr val="223250"/>
              </a:solidFill>
              <a:effectLst/>
              <a:latin typeface="+mj-ea"/>
              <a:ea typeface="+mj-ea"/>
              <a:sym typeface="+mn-ea"/>
            </a:endParaRPr>
          </a:p>
        </p:txBody>
      </p:sp>
      <p:sp>
        <p:nvSpPr>
          <p:cNvPr id="40" name="文本框 39"/>
          <p:cNvSpPr txBox="1"/>
          <p:nvPr/>
        </p:nvSpPr>
        <p:spPr>
          <a:xfrm>
            <a:off x="314325" y="558800"/>
            <a:ext cx="189928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DEVELOPMENT PLAN</a:t>
            </a:r>
            <a:endParaRPr lang="en-US" altLang="zh-CN" sz="900">
              <a:solidFill>
                <a:schemeClr val="tx1">
                  <a:lumMod val="75000"/>
                  <a:lumOff val="25000"/>
                </a:schemeClr>
              </a:solidFill>
            </a:endParaRPr>
          </a:p>
        </p:txBody>
      </p:sp>
      <p:sp>
        <p:nvSpPr>
          <p:cNvPr id="37" name="矩形 36"/>
          <p:cNvSpPr/>
          <p:nvPr/>
        </p:nvSpPr>
        <p:spPr>
          <a:xfrm>
            <a:off x="5591810" y="777240"/>
            <a:ext cx="2766695" cy="306705"/>
          </a:xfrm>
          <a:prstGeom prst="rect">
            <a:avLst/>
          </a:prstGeom>
          <a:noFill/>
          <a:ln>
            <a:noFill/>
          </a:ln>
        </p:spPr>
        <p:txBody>
          <a:bodyPr wrap="square" rtlCol="0">
            <a:spAutoFit/>
          </a:bodyPr>
          <a:p>
            <a:pPr algn="l"/>
            <a:r>
              <a:rPr lang="en-US" altLang="zh-CN" sz="1400">
                <a:ln w="38100">
                  <a:noFill/>
                </a:ln>
                <a:solidFill>
                  <a:srgbClr val="F4C68C"/>
                </a:solidFill>
                <a:latin typeface="+mj-ea"/>
                <a:ea typeface="+mj-ea"/>
                <a:sym typeface="+mn-lt"/>
              </a:rPr>
              <a:t>Competitors Comparison</a:t>
            </a:r>
            <a:endParaRPr lang="en-US" altLang="zh-CN" sz="1400">
              <a:ln w="38100">
                <a:noFill/>
              </a:ln>
              <a:solidFill>
                <a:srgbClr val="F4C68C"/>
              </a:solidFill>
              <a:latin typeface="+mj-ea"/>
              <a:ea typeface="+mj-ea"/>
              <a:sym typeface="+mn-lt"/>
            </a:endParaRPr>
          </a:p>
        </p:txBody>
      </p:sp>
      <p:sp>
        <p:nvSpPr>
          <p:cNvPr id="27" name="矩形 26"/>
          <p:cNvSpPr/>
          <p:nvPr/>
        </p:nvSpPr>
        <p:spPr>
          <a:xfrm>
            <a:off x="5591810" y="389255"/>
            <a:ext cx="2242185" cy="398780"/>
          </a:xfrm>
          <a:prstGeom prst="rect">
            <a:avLst/>
          </a:prstGeom>
          <a:noFill/>
          <a:ln>
            <a:noFill/>
          </a:ln>
        </p:spPr>
        <p:txBody>
          <a:bodyPr wrap="square" rtlCol="0">
            <a:spAutoFit/>
          </a:bodyPr>
          <a:p>
            <a:r>
              <a:rPr lang="zh-CN" altLang="en-US" sz="2000">
                <a:ln w="38100">
                  <a:noFill/>
                </a:ln>
                <a:solidFill>
                  <a:srgbClr val="223250"/>
                </a:solidFill>
                <a:latin typeface="+mj-ea"/>
                <a:ea typeface="+mj-ea"/>
                <a:sym typeface="+mn-lt"/>
              </a:rPr>
              <a:t>友商</a:t>
            </a:r>
            <a:r>
              <a:rPr lang="zh-CN" altLang="en-US" sz="2000">
                <a:ln w="38100">
                  <a:noFill/>
                </a:ln>
                <a:solidFill>
                  <a:srgbClr val="223250"/>
                </a:solidFill>
                <a:latin typeface="+mj-ea"/>
                <a:ea typeface="+mj-ea"/>
                <a:sym typeface="+mn-lt"/>
              </a:rPr>
              <a:t>对比</a:t>
            </a:r>
            <a:endParaRPr lang="zh-CN" altLang="en-US" sz="2000">
              <a:ln w="38100">
                <a:noFill/>
              </a:ln>
              <a:solidFill>
                <a:srgbClr val="223250"/>
              </a:solidFill>
              <a:latin typeface="+mj-ea"/>
              <a:ea typeface="+mj-ea"/>
              <a:sym typeface="+mn-lt"/>
            </a:endParaRPr>
          </a:p>
        </p:txBody>
      </p:sp>
      <p:sp>
        <p:nvSpPr>
          <p:cNvPr id="38" name="矩形 37"/>
          <p:cNvSpPr/>
          <p:nvPr/>
        </p:nvSpPr>
        <p:spPr>
          <a:xfrm>
            <a:off x="8915400" y="1613648"/>
            <a:ext cx="228600" cy="239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par>
                                <p:cTn id="13" presetID="1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par>
                                <p:cTn id="21" presetID="1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p:tgtEl>
                                          <p:spTgt spid="3"/>
                                        </p:tgtEl>
                                        <p:attrNameLst>
                                          <p:attrName>ppt_y</p:attrName>
                                        </p:attrNameLst>
                                      </p:cBhvr>
                                      <p:tavLst>
                                        <p:tav tm="0">
                                          <p:val>
                                            <p:strVal val="#ppt_y+#ppt_h*1.125000"/>
                                          </p:val>
                                        </p:tav>
                                        <p:tav tm="100000">
                                          <p:val>
                                            <p:strVal val="#ppt_y"/>
                                          </p:val>
                                        </p:tav>
                                      </p:tavLst>
                                    </p:anim>
                                    <p:animEffect transition="in" filter="wipe(up)">
                                      <p:cBhvr>
                                        <p:cTn id="24" dur="500"/>
                                        <p:tgtEl>
                                          <p:spTgt spid="3"/>
                                        </p:tgtEl>
                                      </p:cBhvr>
                                    </p:animEffect>
                                  </p:childTnLst>
                                </p:cTn>
                              </p:par>
                              <p:par>
                                <p:cTn id="25" presetID="1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p:tgtEl>
                                          <p:spTgt spid="6"/>
                                        </p:tgtEl>
                                        <p:attrNameLst>
                                          <p:attrName>ppt_y</p:attrName>
                                        </p:attrNameLst>
                                      </p:cBhvr>
                                      <p:tavLst>
                                        <p:tav tm="0">
                                          <p:val>
                                            <p:strVal val="#ppt_y+#ppt_h*1.125000"/>
                                          </p:val>
                                        </p:tav>
                                        <p:tav tm="100000">
                                          <p:val>
                                            <p:strVal val="#ppt_y"/>
                                          </p:val>
                                        </p:tav>
                                      </p:tavLst>
                                    </p:anim>
                                    <p:animEffect transition="in" filter="wipe(u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ppt_x"/>
                                          </p:val>
                                        </p:tav>
                                        <p:tav tm="100000">
                                          <p:val>
                                            <p:strVal val="#ppt_x"/>
                                          </p:val>
                                        </p:tav>
                                      </p:tavLst>
                                    </p:anim>
                                    <p:anim calcmode="lin" valueType="num">
                                      <p:cBhvr additive="base">
                                        <p:cTn id="72" dur="500" fill="hold"/>
                                        <p:tgtEl>
                                          <p:spTgt spid="1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fill="hold"/>
                                        <p:tgtEl>
                                          <p:spTgt spid="20"/>
                                        </p:tgtEl>
                                        <p:attrNameLst>
                                          <p:attrName>ppt_x</p:attrName>
                                        </p:attrNameLst>
                                      </p:cBhvr>
                                      <p:tavLst>
                                        <p:tav tm="0">
                                          <p:val>
                                            <p:strVal val="#ppt_x"/>
                                          </p:val>
                                        </p:tav>
                                        <p:tav tm="100000">
                                          <p:val>
                                            <p:strVal val="#ppt_x"/>
                                          </p:val>
                                        </p:tav>
                                      </p:tavLst>
                                    </p:anim>
                                    <p:anim calcmode="lin" valueType="num">
                                      <p:cBhvr additive="base">
                                        <p:cTn id="80" dur="500" fill="hold"/>
                                        <p:tgtEl>
                                          <p:spTgt spid="2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500" fill="hold"/>
                                        <p:tgtEl>
                                          <p:spTgt spid="22"/>
                                        </p:tgtEl>
                                        <p:attrNameLst>
                                          <p:attrName>ppt_x</p:attrName>
                                        </p:attrNameLst>
                                      </p:cBhvr>
                                      <p:tavLst>
                                        <p:tav tm="0">
                                          <p:val>
                                            <p:strVal val="#ppt_x"/>
                                          </p:val>
                                        </p:tav>
                                        <p:tav tm="100000">
                                          <p:val>
                                            <p:strVal val="#ppt_x"/>
                                          </p:val>
                                        </p:tav>
                                      </p:tavLst>
                                    </p:anim>
                                    <p:anim calcmode="lin" valueType="num">
                                      <p:cBhvr additive="base">
                                        <p:cTn id="88" dur="500" fill="hold"/>
                                        <p:tgtEl>
                                          <p:spTgt spid="22"/>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ppt_x"/>
                                          </p:val>
                                        </p:tav>
                                        <p:tav tm="100000">
                                          <p:val>
                                            <p:strVal val="#ppt_x"/>
                                          </p:val>
                                        </p:tav>
                                      </p:tavLst>
                                    </p:anim>
                                    <p:anim calcmode="lin" valueType="num">
                                      <p:cBhvr additive="base">
                                        <p:cTn id="92" dur="500" fill="hold"/>
                                        <p:tgtEl>
                                          <p:spTgt spid="2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5" grpId="1" animBg="1"/>
      <p:bldP spid="11" grpId="1"/>
      <p:bldP spid="12" grpId="0" animBg="1"/>
      <p:bldP spid="15" grpId="0"/>
      <p:bldP spid="12" grpId="1" animBg="1"/>
      <p:bldP spid="15" grpId="1"/>
      <p:bldP spid="16" grpId="0" animBg="1"/>
      <p:bldP spid="19" grpId="0"/>
      <p:bldP spid="16" grpId="1" animBg="1"/>
      <p:bldP spid="1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33823" y="1102074"/>
            <a:ext cx="2968502" cy="296850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endParaRPr lang="en-US" altLang="zh-CN" sz="1000">
              <a:ln w="19050">
                <a:noFill/>
              </a:ln>
              <a:solidFill>
                <a:srgbClr val="F4C68C"/>
              </a:solidFill>
              <a:latin typeface="+mj-ea"/>
              <a:ea typeface="+mj-ea"/>
            </a:endParaRPr>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883200" y="1972353"/>
            <a:ext cx="3828080" cy="1294659"/>
            <a:chOff x="71683" y="3378349"/>
            <a:chExt cx="5128154" cy="1294659"/>
          </a:xfrm>
        </p:grpSpPr>
        <p:sp>
          <p:nvSpPr>
            <p:cNvPr id="23" name="文本框 22"/>
            <p:cNvSpPr txBox="1"/>
            <p:nvPr/>
          </p:nvSpPr>
          <p:spPr>
            <a:xfrm>
              <a:off x="1660838" y="3378349"/>
              <a:ext cx="1949845" cy="76944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ctr"/>
              <a:r>
                <a:rPr lang="zh-CN" altLang="en-US" sz="4400">
                  <a:ln w="19050">
                    <a:noFill/>
                  </a:ln>
                  <a:solidFill>
                    <a:srgbClr val="223250"/>
                  </a:solidFill>
                  <a:latin typeface="+mj-ea"/>
                  <a:ea typeface="+mj-ea"/>
                </a:rPr>
                <a:t>目 录</a:t>
              </a:r>
              <a:endParaRPr lang="zh-CN" altLang="en-US" sz="4400">
                <a:ln w="19050">
                  <a:noFill/>
                </a:ln>
                <a:solidFill>
                  <a:srgbClr val="223250"/>
                </a:solidFill>
                <a:latin typeface="+mj-ea"/>
                <a:ea typeface="+mj-ea"/>
              </a:endParaRPr>
            </a:p>
          </p:txBody>
        </p:sp>
        <p:sp>
          <p:nvSpPr>
            <p:cNvPr id="24" name="文本框 23"/>
            <p:cNvSpPr txBox="1"/>
            <p:nvPr/>
          </p:nvSpPr>
          <p:spPr>
            <a:xfrm>
              <a:off x="71683" y="4026677"/>
              <a:ext cx="5128154" cy="646331"/>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sz="4400">
                  <a:ln w="3175">
                    <a:gradFill>
                      <a:gsLst>
                        <a:gs pos="0">
                          <a:srgbClr val="223250"/>
                        </a:gs>
                        <a:gs pos="73000">
                          <a:srgbClr val="223250">
                            <a:alpha val="0"/>
                          </a:srgbClr>
                        </a:gs>
                      </a:gsLst>
                      <a:lin ang="5400000" scaled="1"/>
                    </a:gradFill>
                  </a:ln>
                  <a:no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3600"/>
                <a:t>CONTENTS</a:t>
              </a:r>
              <a:endParaRPr lang="zh-CN" altLang="en-US" sz="3600"/>
            </a:p>
          </p:txBody>
        </p:sp>
      </p:grpSp>
      <p:sp>
        <p:nvSpPr>
          <p:cNvPr id="27" name="矩形 26"/>
          <p:cNvSpPr/>
          <p:nvPr>
            <p:custDataLst>
              <p:tags r:id="rId1"/>
            </p:custDataLst>
          </p:nvPr>
        </p:nvSpPr>
        <p:spPr>
          <a:xfrm>
            <a:off x="5752150" y="949315"/>
            <a:ext cx="1847171" cy="398780"/>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项目概况</a:t>
            </a:r>
            <a:endParaRPr lang="zh-CN" altLang="en-US" sz="2000">
              <a:ln w="38100">
                <a:noFill/>
              </a:ln>
              <a:solidFill>
                <a:srgbClr val="223250"/>
              </a:solidFill>
              <a:latin typeface="+mj-ea"/>
              <a:ea typeface="+mj-ea"/>
              <a:sym typeface="+mn-lt"/>
            </a:endParaRPr>
          </a:p>
        </p:txBody>
      </p:sp>
      <p:sp>
        <p:nvSpPr>
          <p:cNvPr id="28" name="文本框 27"/>
          <p:cNvSpPr txBox="1"/>
          <p:nvPr>
            <p:custDataLst>
              <p:tags r:id="rId2"/>
            </p:custDataLst>
          </p:nvPr>
        </p:nvSpPr>
        <p:spPr>
          <a:xfrm>
            <a:off x="5788854" y="1308309"/>
            <a:ext cx="1874224"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en-US" altLang="zh-CN" sz="800">
                <a:solidFill>
                  <a:srgbClr val="223250"/>
                </a:solidFill>
                <a:latin typeface="+mn-ea"/>
                <a:ea typeface="+mn-ea"/>
                <a:cs typeface="思源黑体 CN Normal" panose="020B0400000000000000" charset="-122"/>
              </a:rPr>
              <a:t>PROJECT OVERVIEW</a:t>
            </a:r>
            <a:endParaRPr lang="en-US" altLang="zh-CN" sz="800">
              <a:solidFill>
                <a:srgbClr val="223250"/>
              </a:solidFill>
              <a:latin typeface="+mn-ea"/>
              <a:ea typeface="+mn-ea"/>
              <a:cs typeface="思源黑体 CN Normal" panose="020B0400000000000000" charset="-122"/>
            </a:endParaRPr>
          </a:p>
        </p:txBody>
      </p:sp>
      <p:sp>
        <p:nvSpPr>
          <p:cNvPr id="31" name="文本框 30"/>
          <p:cNvSpPr txBox="1"/>
          <p:nvPr>
            <p:custDataLst>
              <p:tags r:id="rId3"/>
            </p:custDataLst>
          </p:nvPr>
        </p:nvSpPr>
        <p:spPr>
          <a:xfrm>
            <a:off x="5186626" y="966346"/>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01</a:t>
            </a:r>
            <a:endParaRPr lang="zh-CN" altLang="en-US" sz="2400" spc="0">
              <a:solidFill>
                <a:srgbClr val="223250"/>
              </a:solidFill>
              <a:effectLst/>
            </a:endParaRPr>
          </a:p>
        </p:txBody>
      </p:sp>
      <p:cxnSp>
        <p:nvCxnSpPr>
          <p:cNvPr id="32" name="直接连接符 31"/>
          <p:cNvCxnSpPr/>
          <p:nvPr>
            <p:custDataLst>
              <p:tags r:id="rId4"/>
            </p:custDataLst>
          </p:nvPr>
        </p:nvCxnSpPr>
        <p:spPr>
          <a:xfrm>
            <a:off x="5745536" y="1142205"/>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5"/>
            </p:custDataLst>
          </p:nvPr>
        </p:nvSpPr>
        <p:spPr>
          <a:xfrm>
            <a:off x="5772621" y="1860642"/>
            <a:ext cx="1847171" cy="368300"/>
          </a:xfrm>
          <a:prstGeom prst="rect">
            <a:avLst/>
          </a:prstGeom>
          <a:noFill/>
          <a:ln>
            <a:noFill/>
          </a:ln>
        </p:spPr>
        <p:txBody>
          <a:bodyPr wrap="square" rtlCol="0">
            <a:spAutoFit/>
          </a:bodyPr>
          <a:lstStyle/>
          <a:p>
            <a:r>
              <a:rPr lang="zh-CN" altLang="en-US">
                <a:ln w="38100">
                  <a:noFill/>
                </a:ln>
                <a:solidFill>
                  <a:srgbClr val="223250"/>
                </a:solidFill>
                <a:latin typeface="+mj-ea"/>
                <a:ea typeface="+mj-ea"/>
                <a:sym typeface="+mn-lt"/>
              </a:rPr>
              <a:t>技术</a:t>
            </a:r>
            <a:r>
              <a:rPr lang="zh-CN" altLang="en-US">
                <a:ln w="38100">
                  <a:noFill/>
                </a:ln>
                <a:solidFill>
                  <a:srgbClr val="223250"/>
                </a:solidFill>
                <a:latin typeface="+mj-ea"/>
                <a:ea typeface="+mj-ea"/>
                <a:sym typeface="+mn-lt"/>
              </a:rPr>
              <a:t>研发</a:t>
            </a:r>
            <a:endParaRPr lang="zh-CN" altLang="en-US">
              <a:ln w="38100">
                <a:noFill/>
              </a:ln>
              <a:solidFill>
                <a:srgbClr val="223250"/>
              </a:solidFill>
              <a:latin typeface="+mj-ea"/>
              <a:ea typeface="+mj-ea"/>
              <a:sym typeface="+mn-lt"/>
            </a:endParaRPr>
          </a:p>
        </p:txBody>
      </p:sp>
      <p:sp>
        <p:nvSpPr>
          <p:cNvPr id="35" name="文本框 34"/>
          <p:cNvSpPr txBox="1"/>
          <p:nvPr>
            <p:custDataLst>
              <p:tags r:id="rId6"/>
            </p:custDataLst>
          </p:nvPr>
        </p:nvSpPr>
        <p:spPr>
          <a:xfrm>
            <a:off x="5788854" y="2185981"/>
            <a:ext cx="1874224"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en-US" altLang="zh-CN" sz="800">
                <a:solidFill>
                  <a:srgbClr val="223250"/>
                </a:solidFill>
                <a:latin typeface="+mn-ea"/>
                <a:ea typeface="+mn-ea"/>
                <a:cs typeface="思源黑体 CN Normal" panose="020B0400000000000000" charset="-122"/>
              </a:rPr>
              <a:t>TECHNICAL </a:t>
            </a:r>
            <a:r>
              <a:rPr lang="en-US" altLang="zh-CN" sz="800">
                <a:solidFill>
                  <a:srgbClr val="223250"/>
                </a:solidFill>
                <a:latin typeface="+mn-ea"/>
                <a:ea typeface="+mn-ea"/>
                <a:cs typeface="思源黑体 CN Normal" panose="020B0400000000000000" charset="-122"/>
              </a:rPr>
              <a:t>RESEARCH</a:t>
            </a:r>
            <a:endParaRPr lang="en-US" altLang="zh-CN" sz="800">
              <a:solidFill>
                <a:srgbClr val="223250"/>
              </a:solidFill>
              <a:latin typeface="+mn-ea"/>
              <a:ea typeface="+mn-ea"/>
              <a:cs typeface="思源黑体 CN Normal" panose="020B0400000000000000" charset="-122"/>
            </a:endParaRPr>
          </a:p>
        </p:txBody>
      </p:sp>
      <p:sp>
        <p:nvSpPr>
          <p:cNvPr id="36" name="文本框 35"/>
          <p:cNvSpPr txBox="1"/>
          <p:nvPr>
            <p:custDataLst>
              <p:tags r:id="rId7"/>
            </p:custDataLst>
          </p:nvPr>
        </p:nvSpPr>
        <p:spPr>
          <a:xfrm>
            <a:off x="5186626" y="1844017"/>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02</a:t>
            </a:r>
            <a:endParaRPr lang="zh-CN" altLang="en-US" sz="2400" spc="0">
              <a:solidFill>
                <a:srgbClr val="223250"/>
              </a:solidFill>
              <a:effectLst/>
            </a:endParaRPr>
          </a:p>
        </p:txBody>
      </p:sp>
      <p:cxnSp>
        <p:nvCxnSpPr>
          <p:cNvPr id="37" name="直接连接符 36"/>
          <p:cNvCxnSpPr/>
          <p:nvPr>
            <p:custDataLst>
              <p:tags r:id="rId8"/>
            </p:custDataLst>
          </p:nvPr>
        </p:nvCxnSpPr>
        <p:spPr>
          <a:xfrm>
            <a:off x="5745536" y="2019877"/>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38" name="矩形 37"/>
          <p:cNvSpPr/>
          <p:nvPr>
            <p:custDataLst>
              <p:tags r:id="rId9"/>
            </p:custDataLst>
          </p:nvPr>
        </p:nvSpPr>
        <p:spPr>
          <a:xfrm>
            <a:off x="5772621" y="2738314"/>
            <a:ext cx="1847171" cy="368300"/>
          </a:xfrm>
          <a:prstGeom prst="rect">
            <a:avLst/>
          </a:prstGeom>
          <a:noFill/>
          <a:ln>
            <a:noFill/>
          </a:ln>
        </p:spPr>
        <p:txBody>
          <a:bodyPr wrap="square" rtlCol="0">
            <a:spAutoFit/>
          </a:bodyPr>
          <a:lstStyle/>
          <a:p>
            <a:r>
              <a:rPr lang="zh-CN" altLang="en-US">
                <a:ln w="38100">
                  <a:noFill/>
                </a:ln>
                <a:solidFill>
                  <a:srgbClr val="223250"/>
                </a:solidFill>
                <a:latin typeface="+mj-ea"/>
                <a:ea typeface="+mj-ea"/>
                <a:sym typeface="+mn-lt"/>
              </a:rPr>
              <a:t>项目</a:t>
            </a:r>
            <a:r>
              <a:rPr lang="zh-CN" altLang="en-US">
                <a:ln w="38100">
                  <a:noFill/>
                </a:ln>
                <a:solidFill>
                  <a:srgbClr val="223250"/>
                </a:solidFill>
                <a:latin typeface="+mj-ea"/>
                <a:ea typeface="+mj-ea"/>
                <a:sym typeface="+mn-lt"/>
              </a:rPr>
              <a:t>成果</a:t>
            </a:r>
            <a:endParaRPr lang="zh-CN" altLang="en-US">
              <a:ln w="38100">
                <a:noFill/>
              </a:ln>
              <a:solidFill>
                <a:srgbClr val="223250"/>
              </a:solidFill>
              <a:latin typeface="+mj-ea"/>
              <a:ea typeface="+mj-ea"/>
              <a:sym typeface="+mn-lt"/>
            </a:endParaRPr>
          </a:p>
        </p:txBody>
      </p:sp>
      <p:sp>
        <p:nvSpPr>
          <p:cNvPr id="39" name="文本框 38"/>
          <p:cNvSpPr txBox="1"/>
          <p:nvPr>
            <p:custDataLst>
              <p:tags r:id="rId10"/>
            </p:custDataLst>
          </p:nvPr>
        </p:nvSpPr>
        <p:spPr>
          <a:xfrm>
            <a:off x="5788854" y="3063653"/>
            <a:ext cx="2216628"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en-US" altLang="zh-CN" sz="800">
                <a:solidFill>
                  <a:srgbClr val="223250"/>
                </a:solidFill>
                <a:latin typeface="+mn-ea"/>
                <a:ea typeface="+mn-ea"/>
                <a:cs typeface="思源黑体 CN Normal" panose="020B0400000000000000" charset="-122"/>
              </a:rPr>
              <a:t>PROJECT ACCOMPLISHMENTS</a:t>
            </a:r>
            <a:endParaRPr lang="en-US" altLang="zh-CN" sz="800">
              <a:solidFill>
                <a:srgbClr val="223250"/>
              </a:solidFill>
              <a:latin typeface="+mn-ea"/>
              <a:ea typeface="+mn-ea"/>
              <a:cs typeface="思源黑体 CN Normal" panose="020B0400000000000000" charset="-122"/>
            </a:endParaRPr>
          </a:p>
        </p:txBody>
      </p:sp>
      <p:sp>
        <p:nvSpPr>
          <p:cNvPr id="40" name="文本框 39"/>
          <p:cNvSpPr txBox="1"/>
          <p:nvPr>
            <p:custDataLst>
              <p:tags r:id="rId11"/>
            </p:custDataLst>
          </p:nvPr>
        </p:nvSpPr>
        <p:spPr>
          <a:xfrm>
            <a:off x="5186626" y="2721689"/>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03</a:t>
            </a:r>
            <a:endParaRPr lang="zh-CN" altLang="en-US" sz="2400" spc="0">
              <a:solidFill>
                <a:srgbClr val="223250"/>
              </a:solidFill>
              <a:effectLst/>
            </a:endParaRPr>
          </a:p>
        </p:txBody>
      </p:sp>
      <p:cxnSp>
        <p:nvCxnSpPr>
          <p:cNvPr id="41" name="直接连接符 40"/>
          <p:cNvCxnSpPr/>
          <p:nvPr>
            <p:custDataLst>
              <p:tags r:id="rId12"/>
            </p:custDataLst>
          </p:nvPr>
        </p:nvCxnSpPr>
        <p:spPr>
          <a:xfrm>
            <a:off x="5745536" y="2897549"/>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42" name="矩形 41"/>
          <p:cNvSpPr/>
          <p:nvPr>
            <p:custDataLst>
              <p:tags r:id="rId13"/>
            </p:custDataLst>
          </p:nvPr>
        </p:nvSpPr>
        <p:spPr>
          <a:xfrm>
            <a:off x="5772621" y="3615985"/>
            <a:ext cx="2090650" cy="368300"/>
          </a:xfrm>
          <a:prstGeom prst="rect">
            <a:avLst/>
          </a:prstGeom>
          <a:noFill/>
          <a:ln>
            <a:noFill/>
          </a:ln>
        </p:spPr>
        <p:txBody>
          <a:bodyPr wrap="square" rtlCol="0">
            <a:spAutoFit/>
          </a:bodyPr>
          <a:lstStyle/>
          <a:p>
            <a:r>
              <a:rPr lang="zh-CN" altLang="en-US">
                <a:ln w="38100">
                  <a:noFill/>
                </a:ln>
                <a:solidFill>
                  <a:srgbClr val="223250"/>
                </a:solidFill>
                <a:latin typeface="+mj-ea"/>
                <a:ea typeface="+mj-ea"/>
                <a:sym typeface="+mn-lt"/>
              </a:rPr>
              <a:t>发展</a:t>
            </a:r>
            <a:r>
              <a:rPr lang="zh-CN" altLang="en-US">
                <a:ln w="38100">
                  <a:noFill/>
                </a:ln>
                <a:solidFill>
                  <a:srgbClr val="223250"/>
                </a:solidFill>
                <a:latin typeface="+mj-ea"/>
                <a:ea typeface="+mj-ea"/>
                <a:sym typeface="+mn-lt"/>
              </a:rPr>
              <a:t>规划</a:t>
            </a:r>
            <a:endParaRPr lang="zh-CN" altLang="en-US">
              <a:ln w="38100">
                <a:noFill/>
              </a:ln>
              <a:solidFill>
                <a:srgbClr val="223250"/>
              </a:solidFill>
              <a:latin typeface="+mj-ea"/>
              <a:ea typeface="+mj-ea"/>
              <a:sym typeface="+mn-lt"/>
            </a:endParaRPr>
          </a:p>
        </p:txBody>
      </p:sp>
      <p:sp>
        <p:nvSpPr>
          <p:cNvPr id="43" name="文本框 42"/>
          <p:cNvSpPr txBox="1"/>
          <p:nvPr>
            <p:custDataLst>
              <p:tags r:id="rId14"/>
            </p:custDataLst>
          </p:nvPr>
        </p:nvSpPr>
        <p:spPr>
          <a:xfrm>
            <a:off x="5788854" y="3941324"/>
            <a:ext cx="2480216"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en-US" altLang="zh-CN" sz="800">
                <a:solidFill>
                  <a:srgbClr val="223250"/>
                </a:solidFill>
                <a:latin typeface="+mn-ea"/>
                <a:ea typeface="+mn-ea"/>
                <a:cs typeface="思源黑体 CN Normal" panose="020B0400000000000000" charset="-122"/>
              </a:rPr>
              <a:t>DEVELOPMENT </a:t>
            </a:r>
            <a:r>
              <a:rPr lang="en-US" altLang="zh-CN" sz="800">
                <a:solidFill>
                  <a:srgbClr val="223250"/>
                </a:solidFill>
                <a:latin typeface="+mn-ea"/>
                <a:ea typeface="+mn-ea"/>
                <a:cs typeface="思源黑体 CN Normal" panose="020B0400000000000000" charset="-122"/>
              </a:rPr>
              <a:t>PLAN</a:t>
            </a:r>
            <a:endParaRPr lang="en-US" altLang="zh-CN" sz="800">
              <a:solidFill>
                <a:srgbClr val="223250"/>
              </a:solidFill>
              <a:latin typeface="+mn-ea"/>
              <a:ea typeface="+mn-ea"/>
              <a:cs typeface="思源黑体 CN Normal" panose="020B0400000000000000" charset="-122"/>
            </a:endParaRPr>
          </a:p>
        </p:txBody>
      </p:sp>
      <p:sp>
        <p:nvSpPr>
          <p:cNvPr id="44" name="文本框 43"/>
          <p:cNvSpPr txBox="1"/>
          <p:nvPr>
            <p:custDataLst>
              <p:tags r:id="rId15"/>
            </p:custDataLst>
          </p:nvPr>
        </p:nvSpPr>
        <p:spPr>
          <a:xfrm>
            <a:off x="5186626" y="3599361"/>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04</a:t>
            </a:r>
            <a:endParaRPr lang="zh-CN" altLang="en-US" sz="2400" spc="0">
              <a:solidFill>
                <a:srgbClr val="223250"/>
              </a:solidFill>
              <a:effectLst/>
            </a:endParaRPr>
          </a:p>
        </p:txBody>
      </p:sp>
      <p:cxnSp>
        <p:nvCxnSpPr>
          <p:cNvPr id="45" name="直接连接符 44"/>
          <p:cNvCxnSpPr/>
          <p:nvPr>
            <p:custDataLst>
              <p:tags r:id="rId16"/>
            </p:custDataLst>
          </p:nvPr>
        </p:nvCxnSpPr>
        <p:spPr>
          <a:xfrm>
            <a:off x="5745536" y="3775220"/>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pic>
        <p:nvPicPr>
          <p:cNvPr id="6" name="图片 5" descr="C:/Users/bozige/Desktop/logo1.pnglogo1"/>
          <p:cNvPicPr>
            <a:picLocks noChangeAspect="1"/>
          </p:cNvPicPr>
          <p:nvPr/>
        </p:nvPicPr>
        <p:blipFill>
          <a:blip r:embed="rId17"/>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3025140"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特色发展方向</a:t>
            </a:r>
            <a:endParaRPr lang="zh-CN" altLang="en-US" sz="2400">
              <a:ln w="38100">
                <a:noFill/>
              </a:ln>
              <a:solidFill>
                <a:srgbClr val="223250"/>
              </a:solidFill>
              <a:latin typeface="+mj-ea"/>
              <a:ea typeface="+mj-ea"/>
              <a:sym typeface="+mn-lt"/>
            </a:endParaRPr>
          </a:p>
        </p:txBody>
      </p:sp>
      <p:sp>
        <p:nvSpPr>
          <p:cNvPr id="15" name="文本框 14"/>
          <p:cNvSpPr txBox="1"/>
          <p:nvPr>
            <p:custDataLst>
              <p:tags r:id="rId1"/>
            </p:custDataLst>
          </p:nvPr>
        </p:nvSpPr>
        <p:spPr>
          <a:xfrm>
            <a:off x="314569" y="558799"/>
            <a:ext cx="2604980" cy="27559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l"/>
            <a:r>
              <a:rPr lang="en-US" altLang="zh-CN" sz="1200">
                <a:solidFill>
                  <a:schemeClr val="tx1">
                    <a:lumMod val="75000"/>
                    <a:lumOff val="25000"/>
                  </a:schemeClr>
                </a:solidFill>
              </a:rPr>
              <a:t>F</a:t>
            </a:r>
            <a:r>
              <a:rPr lang="en-US" altLang="zh-CN" sz="1200">
                <a:solidFill>
                  <a:schemeClr val="tx1">
                    <a:lumMod val="75000"/>
                    <a:lumOff val="25000"/>
                  </a:schemeClr>
                </a:solidFill>
              </a:rPr>
              <a:t>eatured Directions</a:t>
            </a:r>
            <a:endParaRPr lang="en-US" altLang="zh-CN" sz="1200">
              <a:solidFill>
                <a:schemeClr val="tx1">
                  <a:lumMod val="75000"/>
                  <a:lumOff val="25000"/>
                </a:schemeClr>
              </a:solidFill>
            </a:endParaRP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custDataLst>
              <p:tags r:id="rId2"/>
            </p:custDataLst>
          </p:nvPr>
        </p:nvSpPr>
        <p:spPr>
          <a:xfrm>
            <a:off x="425450" y="1263650"/>
            <a:ext cx="2612390" cy="10858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custDataLst>
              <p:tags r:id="rId3"/>
            </p:custDataLst>
          </p:nvPr>
        </p:nvSpPr>
        <p:spPr>
          <a:xfrm>
            <a:off x="393065" y="1349375"/>
            <a:ext cx="5658485" cy="295338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200" b="1" u="sng">
                <a:solidFill>
                  <a:schemeClr val="tx1">
                    <a:lumMod val="65000"/>
                    <a:lumOff val="35000"/>
                  </a:schemeClr>
                </a:solidFill>
                <a:cs typeface="思源黑体 CN Normal" panose="020B0400000000000000" charset="-122"/>
              </a:rPr>
              <a:t>一纵指要把乒乓球产品做好，做大，做强。</a:t>
            </a:r>
            <a:endParaRPr lang="zh-CN" altLang="en-US" sz="1200" b="1">
              <a:solidFill>
                <a:schemeClr val="tx1">
                  <a:lumMod val="65000"/>
                  <a:lumOff val="35000"/>
                </a:schemeClr>
              </a:solidFill>
              <a:cs typeface="思源黑体 CN Normal" panose="020B0400000000000000" charset="-122"/>
            </a:endParaRPr>
          </a:p>
          <a:p>
            <a:pPr>
              <a:lnSpc>
                <a:spcPct val="150000"/>
              </a:lnSpc>
            </a:pPr>
            <a:r>
              <a:rPr lang="zh-CN" altLang="en-US" sz="1200" b="1" u="sng">
                <a:solidFill>
                  <a:schemeClr val="tx1">
                    <a:lumMod val="65000"/>
                    <a:lumOff val="35000"/>
                  </a:schemeClr>
                </a:solidFill>
                <a:cs typeface="思源黑体 CN Normal" panose="020B0400000000000000" charset="-122"/>
              </a:rPr>
              <a:t>迎合人工智能的潮流</a:t>
            </a:r>
            <a:r>
              <a:rPr lang="zh-CN" altLang="en-US" sz="1200" b="1">
                <a:solidFill>
                  <a:schemeClr val="tx1">
                    <a:lumMod val="65000"/>
                    <a:lumOff val="35000"/>
                  </a:schemeClr>
                </a:solidFill>
                <a:cs typeface="思源黑体 CN Normal" panose="020B0400000000000000" charset="-122"/>
              </a:rPr>
              <a:t>，未来我们计划：</a:t>
            </a:r>
            <a:endParaRPr lang="zh-CN" altLang="en-US" sz="1200" b="1">
              <a:solidFill>
                <a:schemeClr val="tx1">
                  <a:lumMod val="65000"/>
                  <a:lumOff val="35000"/>
                </a:schemeClr>
              </a:solidFill>
              <a:cs typeface="思源黑体 CN Normal" panose="020B0400000000000000" charset="-122"/>
            </a:endParaRPr>
          </a:p>
          <a:p>
            <a:pPr>
              <a:lnSpc>
                <a:spcPct val="150000"/>
              </a:lnSpc>
            </a:pPr>
            <a:r>
              <a:rPr lang="en-US" altLang="zh-CN" sz="1200">
                <a:solidFill>
                  <a:schemeClr val="tx1">
                    <a:lumMod val="65000"/>
                    <a:lumOff val="35000"/>
                  </a:schemeClr>
                </a:solidFill>
                <a:cs typeface="思源黑体 CN Normal" panose="020B0400000000000000" charset="-122"/>
              </a:rPr>
              <a:t>1.</a:t>
            </a:r>
            <a:r>
              <a:rPr lang="zh-CN" altLang="en-US" sz="1200">
                <a:solidFill>
                  <a:schemeClr val="tx1">
                    <a:lumMod val="65000"/>
                    <a:lumOff val="35000"/>
                  </a:schemeClr>
                </a:solidFill>
                <a:cs typeface="思源黑体 CN Normal" panose="020B0400000000000000" charset="-122"/>
              </a:rPr>
              <a:t>通过算法</a:t>
            </a:r>
            <a:r>
              <a:rPr lang="zh-CN" altLang="en-US" sz="1200">
                <a:solidFill>
                  <a:srgbClr val="FF0000"/>
                </a:solidFill>
                <a:cs typeface="思源黑体 CN Normal" panose="020B0400000000000000" charset="-122"/>
              </a:rPr>
              <a:t>对</a:t>
            </a:r>
            <a:r>
              <a:rPr lang="zh-CN" altLang="en-US" sz="1200">
                <a:solidFill>
                  <a:srgbClr val="FF0000"/>
                </a:solidFill>
                <a:cs typeface="思源黑体 CN Normal" panose="020B0400000000000000" charset="-122"/>
              </a:rPr>
              <a:t>每位选手进行</a:t>
            </a:r>
            <a:r>
              <a:rPr lang="zh-CN" altLang="en-US" sz="1200">
                <a:solidFill>
                  <a:srgbClr val="FF0000"/>
                </a:solidFill>
                <a:cs typeface="思源黑体 CN Normal" panose="020B0400000000000000" charset="-122"/>
              </a:rPr>
              <a:t>研究，个性化定制适宜自己的训练方式</a:t>
            </a:r>
            <a:endParaRPr lang="zh-CN" altLang="en-US" sz="1200">
              <a:solidFill>
                <a:schemeClr val="tx1">
                  <a:lumMod val="65000"/>
                  <a:lumOff val="35000"/>
                </a:schemeClr>
              </a:solidFill>
              <a:cs typeface="思源黑体 CN Normal" panose="020B0400000000000000" charset="-122"/>
            </a:endParaRPr>
          </a:p>
          <a:p>
            <a:pPr>
              <a:lnSpc>
                <a:spcPct val="150000"/>
              </a:lnSpc>
            </a:pPr>
            <a:r>
              <a:rPr lang="en-US" altLang="zh-CN" sz="1200">
                <a:solidFill>
                  <a:schemeClr val="tx1">
                    <a:lumMod val="65000"/>
                    <a:lumOff val="35000"/>
                  </a:schemeClr>
                </a:solidFill>
                <a:cs typeface="思源黑体 CN Normal" panose="020B0400000000000000" charset="-122"/>
              </a:rPr>
              <a:t>2.</a:t>
            </a:r>
            <a:r>
              <a:rPr lang="zh-CN" altLang="en-US" sz="1200">
                <a:solidFill>
                  <a:schemeClr val="tx1">
                    <a:lumMod val="65000"/>
                    <a:lumOff val="35000"/>
                  </a:schemeClr>
                </a:solidFill>
                <a:cs typeface="思源黑体 CN Normal" panose="020B0400000000000000" charset="-122"/>
              </a:rPr>
              <a:t>通过</a:t>
            </a:r>
            <a:r>
              <a:rPr lang="en-US" altLang="zh-CN" sz="1200">
                <a:solidFill>
                  <a:schemeClr val="tx1">
                    <a:lumMod val="65000"/>
                    <a:lumOff val="35000"/>
                  </a:schemeClr>
                </a:solidFill>
                <a:cs typeface="思源黑体 CN Normal" panose="020B0400000000000000" charset="-122"/>
              </a:rPr>
              <a:t>LLM</a:t>
            </a:r>
            <a:r>
              <a:rPr lang="zh-CN" altLang="en-US" sz="1200">
                <a:solidFill>
                  <a:schemeClr val="tx1">
                    <a:lumMod val="65000"/>
                    <a:lumOff val="35000"/>
                  </a:schemeClr>
                </a:solidFill>
                <a:cs typeface="思源黑体 CN Normal" panose="020B0400000000000000" charset="-122"/>
              </a:rPr>
              <a:t>训练</a:t>
            </a:r>
            <a:r>
              <a:rPr lang="en-US" altLang="zh-CN" sz="1200">
                <a:solidFill>
                  <a:srgbClr val="FF0000"/>
                </a:solidFill>
                <a:cs typeface="思源黑体 CN Normal" panose="020B0400000000000000" charset="-122"/>
              </a:rPr>
              <a:t>AI</a:t>
            </a:r>
            <a:r>
              <a:rPr lang="zh-CN" altLang="en-US" sz="1200">
                <a:solidFill>
                  <a:srgbClr val="FF0000"/>
                </a:solidFill>
                <a:cs typeface="思源黑体 CN Normal" panose="020B0400000000000000" charset="-122"/>
              </a:rPr>
              <a:t>乒乓球助手</a:t>
            </a:r>
            <a:r>
              <a:rPr lang="zh-CN" altLang="en-US" sz="1200">
                <a:solidFill>
                  <a:schemeClr val="tx1">
                    <a:lumMod val="65000"/>
                    <a:lumOff val="35000"/>
                  </a:schemeClr>
                </a:solidFill>
                <a:cs typeface="思源黑体 CN Normal" panose="020B0400000000000000" charset="-122"/>
              </a:rPr>
              <a:t>，为每一位爱好者打破壁垒，轻松入门</a:t>
            </a:r>
            <a:endParaRPr lang="zh-CN" altLang="en-US" sz="1200">
              <a:solidFill>
                <a:schemeClr val="tx1">
                  <a:lumMod val="65000"/>
                  <a:lumOff val="35000"/>
                </a:schemeClr>
              </a:solidFill>
              <a:cs typeface="思源黑体 CN Normal" panose="020B0400000000000000" charset="-122"/>
            </a:endParaRPr>
          </a:p>
          <a:p>
            <a:pPr>
              <a:lnSpc>
                <a:spcPct val="150000"/>
              </a:lnSpc>
            </a:pPr>
            <a:r>
              <a:rPr lang="zh-CN" altLang="en-US" sz="1200" b="1">
                <a:solidFill>
                  <a:schemeClr val="tx1">
                    <a:lumMod val="65000"/>
                    <a:lumOff val="35000"/>
                  </a:schemeClr>
                </a:solidFill>
                <a:cs typeface="思源黑体 CN Normal" panose="020B0400000000000000" charset="-122"/>
              </a:rPr>
              <a:t>为进一步</a:t>
            </a:r>
            <a:r>
              <a:rPr lang="zh-CN" altLang="en-US" sz="1200" b="1" u="sng">
                <a:solidFill>
                  <a:schemeClr val="tx1">
                    <a:lumMod val="65000"/>
                    <a:lumOff val="35000"/>
                  </a:schemeClr>
                </a:solidFill>
                <a:cs typeface="思源黑体 CN Normal" panose="020B0400000000000000" charset="-122"/>
              </a:rPr>
              <a:t>挖掘乒乓球的文化底蕴</a:t>
            </a:r>
            <a:r>
              <a:rPr lang="zh-CN" altLang="en-US" sz="1200" b="1">
                <a:solidFill>
                  <a:schemeClr val="tx1">
                    <a:lumMod val="65000"/>
                    <a:lumOff val="35000"/>
                  </a:schemeClr>
                </a:solidFill>
                <a:cs typeface="思源黑体 CN Normal" panose="020B0400000000000000" charset="-122"/>
              </a:rPr>
              <a:t>我们将：</a:t>
            </a:r>
            <a:endParaRPr lang="zh-CN" altLang="en-US" sz="1200" b="1">
              <a:solidFill>
                <a:schemeClr val="tx1">
                  <a:lumMod val="65000"/>
                  <a:lumOff val="35000"/>
                </a:schemeClr>
              </a:solidFill>
              <a:cs typeface="思源黑体 CN Normal" panose="020B0400000000000000" charset="-122"/>
            </a:endParaRPr>
          </a:p>
          <a:p>
            <a:pPr>
              <a:lnSpc>
                <a:spcPct val="150000"/>
              </a:lnSpc>
            </a:pPr>
            <a:r>
              <a:rPr lang="en-US" altLang="zh-CN" sz="1200">
                <a:solidFill>
                  <a:schemeClr val="tx1">
                    <a:lumMod val="65000"/>
                    <a:lumOff val="35000"/>
                  </a:schemeClr>
                </a:solidFill>
                <a:cs typeface="思源黑体 CN Normal" panose="020B0400000000000000" charset="-122"/>
              </a:rPr>
              <a:t>1.</a:t>
            </a:r>
            <a:r>
              <a:rPr lang="zh-CN" altLang="en-US" sz="1200">
                <a:solidFill>
                  <a:schemeClr val="tx1">
                    <a:lumMod val="65000"/>
                    <a:lumOff val="35000"/>
                  </a:schemeClr>
                </a:solidFill>
                <a:cs typeface="思源黑体 CN Normal" panose="020B0400000000000000" charset="-122"/>
              </a:rPr>
              <a:t>探索</a:t>
            </a:r>
            <a:r>
              <a:rPr lang="en-US" altLang="zh-CN" sz="1200">
                <a:solidFill>
                  <a:schemeClr val="tx1">
                    <a:lumMod val="65000"/>
                    <a:lumOff val="35000"/>
                  </a:schemeClr>
                </a:solidFill>
                <a:cs typeface="思源黑体 CN Normal" panose="020B0400000000000000" charset="-122"/>
              </a:rPr>
              <a:t>“</a:t>
            </a:r>
            <a:r>
              <a:rPr lang="zh-CN" altLang="en-US" sz="1200">
                <a:solidFill>
                  <a:srgbClr val="FF0000"/>
                </a:solidFill>
                <a:cs typeface="思源黑体 CN Normal" panose="020B0400000000000000" charset="-122"/>
              </a:rPr>
              <a:t>历史中的乒乓球</a:t>
            </a:r>
            <a:r>
              <a:rPr lang="en-US" altLang="zh-CN" sz="1200">
                <a:solidFill>
                  <a:schemeClr val="tx1">
                    <a:lumMod val="65000"/>
                    <a:lumOff val="35000"/>
                  </a:schemeClr>
                </a:solidFill>
                <a:cs typeface="思源黑体 CN Normal" panose="020B0400000000000000" charset="-122"/>
              </a:rPr>
              <a:t>”</a:t>
            </a:r>
            <a:r>
              <a:rPr lang="zh-CN" altLang="en-US" sz="1200">
                <a:solidFill>
                  <a:schemeClr val="tx1">
                    <a:lumMod val="65000"/>
                    <a:lumOff val="35000"/>
                  </a:schemeClr>
                </a:solidFill>
                <a:cs typeface="思源黑体 CN Normal" panose="020B0400000000000000" charset="-122"/>
              </a:rPr>
              <a:t>，带领大家穿越不同时空感受乒乓魅力</a:t>
            </a:r>
            <a:endParaRPr lang="zh-CN" altLang="en-US" sz="1200">
              <a:solidFill>
                <a:schemeClr val="tx1">
                  <a:lumMod val="65000"/>
                  <a:lumOff val="35000"/>
                </a:schemeClr>
              </a:solidFill>
              <a:cs typeface="思源黑体 CN Normal" panose="020B0400000000000000" charset="-122"/>
            </a:endParaRPr>
          </a:p>
          <a:p>
            <a:pPr>
              <a:lnSpc>
                <a:spcPct val="150000"/>
              </a:lnSpc>
            </a:pPr>
            <a:r>
              <a:rPr lang="en-US" altLang="zh-CN" sz="1200">
                <a:solidFill>
                  <a:schemeClr val="tx1">
                    <a:lumMod val="65000"/>
                    <a:lumOff val="35000"/>
                  </a:schemeClr>
                </a:solidFill>
                <a:cs typeface="思源黑体 CN Normal" panose="020B0400000000000000" charset="-122"/>
              </a:rPr>
              <a:t>2.</a:t>
            </a:r>
            <a:r>
              <a:rPr lang="zh-CN" altLang="en-US" sz="1200">
                <a:solidFill>
                  <a:schemeClr val="tx1">
                    <a:lumMod val="65000"/>
                    <a:lumOff val="35000"/>
                  </a:schemeClr>
                </a:solidFill>
                <a:cs typeface="思源黑体 CN Normal" panose="020B0400000000000000" charset="-122"/>
              </a:rPr>
              <a:t>研发涵盖</a:t>
            </a:r>
            <a:r>
              <a:rPr lang="en-US" altLang="zh-CN" sz="1200">
                <a:solidFill>
                  <a:srgbClr val="FF0000"/>
                </a:solidFill>
                <a:cs typeface="思源黑体 CN Normal" panose="020B0400000000000000" charset="-122"/>
              </a:rPr>
              <a:t>“</a:t>
            </a:r>
            <a:r>
              <a:rPr lang="zh-CN" altLang="en-US" sz="1200">
                <a:solidFill>
                  <a:srgbClr val="FF0000"/>
                </a:solidFill>
                <a:cs typeface="思源黑体 CN Normal" panose="020B0400000000000000" charset="-122"/>
              </a:rPr>
              <a:t>校园</a:t>
            </a:r>
            <a:r>
              <a:rPr lang="en-US" altLang="zh-CN" sz="1200">
                <a:solidFill>
                  <a:srgbClr val="FF0000"/>
                </a:solidFill>
                <a:cs typeface="思源黑体 CN Normal" panose="020B0400000000000000" charset="-122"/>
              </a:rPr>
              <a:t>”“</a:t>
            </a:r>
            <a:r>
              <a:rPr lang="zh-CN" altLang="en-US" sz="1200">
                <a:solidFill>
                  <a:srgbClr val="FF0000"/>
                </a:solidFill>
                <a:cs typeface="思源黑体 CN Normal" panose="020B0400000000000000" charset="-122"/>
              </a:rPr>
              <a:t>乒乓</a:t>
            </a:r>
            <a:r>
              <a:rPr lang="en-US" altLang="zh-CN" sz="1200">
                <a:solidFill>
                  <a:srgbClr val="FF0000"/>
                </a:solidFill>
                <a:cs typeface="思源黑体 CN Normal" panose="020B0400000000000000" charset="-122"/>
              </a:rPr>
              <a:t>”“AI”</a:t>
            </a:r>
            <a:r>
              <a:rPr lang="zh-CN" altLang="en-US" sz="1200">
                <a:solidFill>
                  <a:schemeClr val="tx1">
                    <a:lumMod val="65000"/>
                    <a:lumOff val="35000"/>
                  </a:schemeClr>
                </a:solidFill>
                <a:cs typeface="思源黑体 CN Normal" panose="020B0400000000000000" charset="-122"/>
              </a:rPr>
              <a:t>等元素的周边文创，使</a:t>
            </a:r>
            <a:r>
              <a:rPr lang="en-US" altLang="zh-CN" sz="1200">
                <a:solidFill>
                  <a:schemeClr val="tx1">
                    <a:lumMod val="65000"/>
                    <a:lumOff val="35000"/>
                  </a:schemeClr>
                </a:solidFill>
                <a:cs typeface="思源黑体 CN Normal" panose="020B0400000000000000" charset="-122"/>
              </a:rPr>
              <a:t>“</a:t>
            </a:r>
            <a:r>
              <a:rPr lang="zh-CN" altLang="en-US" sz="1200">
                <a:solidFill>
                  <a:schemeClr val="tx1">
                    <a:lumMod val="65000"/>
                    <a:lumOff val="35000"/>
                  </a:schemeClr>
                </a:solidFill>
                <a:cs typeface="思源黑体 CN Normal" panose="020B0400000000000000" charset="-122"/>
              </a:rPr>
              <a:t>乒乓</a:t>
            </a:r>
            <a:r>
              <a:rPr lang="en-US" altLang="zh-CN" sz="1200">
                <a:solidFill>
                  <a:schemeClr val="tx1">
                    <a:lumMod val="65000"/>
                    <a:lumOff val="35000"/>
                  </a:schemeClr>
                </a:solidFill>
                <a:cs typeface="思源黑体 CN Normal" panose="020B0400000000000000" charset="-122"/>
              </a:rPr>
              <a:t>”</a:t>
            </a:r>
            <a:r>
              <a:rPr lang="zh-CN" altLang="en-US" sz="1200">
                <a:solidFill>
                  <a:schemeClr val="tx1">
                    <a:lumMod val="65000"/>
                    <a:lumOff val="35000"/>
                  </a:schemeClr>
                </a:solidFill>
                <a:cs typeface="思源黑体 CN Normal" panose="020B0400000000000000" charset="-122"/>
              </a:rPr>
              <a:t>不止于</a:t>
            </a:r>
            <a:r>
              <a:rPr lang="en-US" altLang="zh-CN" sz="1200">
                <a:solidFill>
                  <a:schemeClr val="tx1">
                    <a:lumMod val="65000"/>
                    <a:lumOff val="35000"/>
                  </a:schemeClr>
                </a:solidFill>
                <a:cs typeface="思源黑体 CN Normal" panose="020B0400000000000000" charset="-122"/>
              </a:rPr>
              <a:t>“</a:t>
            </a:r>
            <a:r>
              <a:rPr lang="zh-CN" altLang="en-US" sz="1200">
                <a:solidFill>
                  <a:schemeClr val="tx1">
                    <a:lumMod val="65000"/>
                    <a:lumOff val="35000"/>
                  </a:schemeClr>
                </a:solidFill>
                <a:cs typeface="思源黑体 CN Normal" panose="020B0400000000000000" charset="-122"/>
              </a:rPr>
              <a:t>乒乓</a:t>
            </a:r>
            <a:r>
              <a:rPr lang="en-US" altLang="zh-CN" sz="1200">
                <a:solidFill>
                  <a:schemeClr val="tx1">
                    <a:lumMod val="65000"/>
                    <a:lumOff val="35000"/>
                  </a:schemeClr>
                </a:solidFill>
                <a:cs typeface="思源黑体 CN Normal" panose="020B0400000000000000" charset="-122"/>
              </a:rPr>
              <a:t>”</a:t>
            </a:r>
            <a:endParaRPr lang="zh-CN" altLang="en-US" sz="1200">
              <a:solidFill>
                <a:schemeClr val="tx1">
                  <a:lumMod val="65000"/>
                  <a:lumOff val="35000"/>
                </a:schemeClr>
              </a:solidFill>
              <a:cs typeface="思源黑体 CN Normal" panose="020B0400000000000000" charset="-122"/>
            </a:endParaRPr>
          </a:p>
          <a:p>
            <a:pPr>
              <a:lnSpc>
                <a:spcPct val="150000"/>
              </a:lnSpc>
            </a:pPr>
            <a:r>
              <a:rPr lang="en-US" altLang="zh-CN" sz="1400" b="1">
                <a:solidFill>
                  <a:schemeClr val="tx1"/>
                </a:solidFill>
                <a:cs typeface="思源黑体 CN Normal" panose="020B0400000000000000" charset="-122"/>
                <a:sym typeface="+mn-ea"/>
              </a:rPr>
              <a:t>TJTT</a:t>
            </a:r>
            <a:r>
              <a:rPr lang="zh-CN" altLang="en-US" sz="1400" b="1">
                <a:solidFill>
                  <a:schemeClr val="tx1"/>
                </a:solidFill>
                <a:cs typeface="思源黑体 CN Normal" panose="020B0400000000000000" charset="-122"/>
                <a:sym typeface="+mn-ea"/>
              </a:rPr>
              <a:t>在上海高校圈</a:t>
            </a:r>
            <a:r>
              <a:rPr lang="zh-CN" altLang="en-US" sz="1400" b="1">
                <a:solidFill>
                  <a:schemeClr val="tx1"/>
                </a:solidFill>
                <a:cs typeface="思源黑体 CN Normal" panose="020B0400000000000000" charset="-122"/>
                <a:sym typeface="+mn-ea"/>
              </a:rPr>
              <a:t>成熟后向全国推广，最终实现</a:t>
            </a:r>
            <a:r>
              <a:rPr lang="en-US" altLang="zh-CN" sz="1400" b="1">
                <a:solidFill>
                  <a:schemeClr val="tx1"/>
                </a:solidFill>
                <a:cs typeface="思源黑体 CN Normal" panose="020B0400000000000000" charset="-122"/>
                <a:sym typeface="+mn-ea"/>
              </a:rPr>
              <a:t>TJTT</a:t>
            </a:r>
            <a:r>
              <a:rPr lang="zh-CN" altLang="en-US" sz="1400" b="1">
                <a:solidFill>
                  <a:schemeClr val="tx1"/>
                </a:solidFill>
                <a:cs typeface="思源黑体 CN Normal" panose="020B0400000000000000" charset="-122"/>
                <a:sym typeface="+mn-ea"/>
              </a:rPr>
              <a:t>环境在全国高校圈的大繁荣。</a:t>
            </a:r>
            <a:endParaRPr lang="zh-CN" altLang="en-US" sz="1400">
              <a:solidFill>
                <a:schemeClr val="tx1"/>
              </a:solidFill>
              <a:cs typeface="思源黑体 CN Normal" panose="020B0400000000000000" charset="-122"/>
            </a:endParaRPr>
          </a:p>
          <a:p>
            <a:pPr>
              <a:lnSpc>
                <a:spcPct val="150000"/>
              </a:lnSpc>
            </a:pPr>
            <a:endParaRPr lang="zh-CN" altLang="en-US" sz="1200">
              <a:solidFill>
                <a:schemeClr val="tx1"/>
              </a:solidFill>
              <a:cs typeface="思源黑体 CN Normal" panose="020B0400000000000000" charset="-122"/>
            </a:endParaRPr>
          </a:p>
        </p:txBody>
      </p:sp>
      <p:sp>
        <p:nvSpPr>
          <p:cNvPr id="60" name="矩形 59"/>
          <p:cNvSpPr/>
          <p:nvPr>
            <p:custDataLst>
              <p:tags r:id="rId4"/>
            </p:custDataLst>
          </p:nvPr>
        </p:nvSpPr>
        <p:spPr>
          <a:xfrm>
            <a:off x="393065" y="894080"/>
            <a:ext cx="1851660" cy="398780"/>
          </a:xfrm>
          <a:prstGeom prst="rect">
            <a:avLst/>
          </a:prstGeom>
          <a:noFill/>
          <a:ln>
            <a:noFill/>
          </a:ln>
        </p:spPr>
        <p:txBody>
          <a:bodyPr wrap="square" rtlCol="0">
            <a:spAutoFit/>
          </a:bodyPr>
          <a:lstStyle/>
          <a:p>
            <a:pPr algn="l"/>
            <a:r>
              <a:rPr lang="zh-CN" altLang="en-US" sz="2000">
                <a:ln w="38100">
                  <a:noFill/>
                </a:ln>
                <a:solidFill>
                  <a:srgbClr val="223250"/>
                </a:solidFill>
                <a:latin typeface="+mj-ea"/>
                <a:ea typeface="+mj-ea"/>
                <a:sym typeface="+mn-lt"/>
              </a:rPr>
              <a:t>方向一：一纵</a:t>
            </a:r>
            <a:endParaRPr lang="zh-CN" altLang="en-US" sz="2000">
              <a:ln w="38100">
                <a:noFill/>
              </a:ln>
              <a:solidFill>
                <a:srgbClr val="223250"/>
              </a:solidFill>
              <a:latin typeface="+mj-ea"/>
              <a:ea typeface="+mj-ea"/>
              <a:sym typeface="+mn-lt"/>
            </a:endParaRPr>
          </a:p>
        </p:txBody>
      </p:sp>
      <p:pic>
        <p:nvPicPr>
          <p:cNvPr id="3" name="图片 2"/>
          <p:cNvPicPr>
            <a:picLocks noChangeAspect="1"/>
          </p:cNvPicPr>
          <p:nvPr/>
        </p:nvPicPr>
        <p:blipFill>
          <a:blip r:embed="rId5"/>
          <a:stretch>
            <a:fillRect/>
          </a:stretch>
        </p:blipFill>
        <p:spPr>
          <a:xfrm>
            <a:off x="6512560" y="172085"/>
            <a:ext cx="2159635" cy="2228850"/>
          </a:xfrm>
          <a:prstGeom prst="rect">
            <a:avLst/>
          </a:prstGeom>
        </p:spPr>
      </p:pic>
      <p:pic>
        <p:nvPicPr>
          <p:cNvPr id="4" name="http://photo-static-api.fotomore.com/creative/vcg/400/new/VCG41N1197242165.jpg?uid=386&amp;timestamp=1715614659&amp;sign=bc67f858e4498b61d28c7dc120798acb" descr="C:/Users/15947/Desktop/1.jpg1"/>
          <p:cNvPicPr>
            <a:picLocks noChangeAspect="1"/>
          </p:cNvPicPr>
          <p:nvPr/>
        </p:nvPicPr>
        <p:blipFill>
          <a:blip r:embed="rId6"/>
          <a:srcRect l="299" r="299"/>
          <a:stretch>
            <a:fillRect/>
          </a:stretch>
        </p:blipFill>
        <p:spPr>
          <a:xfrm>
            <a:off x="3817620" y="172085"/>
            <a:ext cx="2694940" cy="1802765"/>
          </a:xfrm>
          <a:prstGeom prst="rect">
            <a:avLst/>
          </a:prstGeom>
        </p:spPr>
      </p:pic>
      <p:sp>
        <p:nvSpPr>
          <p:cNvPr id="5" name="矩形 4"/>
          <p:cNvSpPr/>
          <p:nvPr>
            <p:custDataLst>
              <p:tags r:id="rId7"/>
            </p:custDataLst>
          </p:nvPr>
        </p:nvSpPr>
        <p:spPr>
          <a:xfrm>
            <a:off x="359419" y="4015191"/>
            <a:ext cx="2705367" cy="398780"/>
          </a:xfrm>
          <a:prstGeom prst="rect">
            <a:avLst/>
          </a:prstGeom>
          <a:noFill/>
          <a:ln>
            <a:noFill/>
          </a:ln>
        </p:spPr>
        <p:txBody>
          <a:bodyPr wrap="square" rtlCol="0">
            <a:spAutoFit/>
          </a:bodyPr>
          <a:lstStyle/>
          <a:p>
            <a:pPr algn="l"/>
            <a:r>
              <a:rPr lang="zh-CN" altLang="en-US" sz="2000">
                <a:ln w="38100">
                  <a:noFill/>
                </a:ln>
                <a:solidFill>
                  <a:srgbClr val="223250"/>
                </a:solidFill>
                <a:latin typeface="+mj-ea"/>
                <a:ea typeface="+mj-ea"/>
                <a:sym typeface="+mn-lt"/>
              </a:rPr>
              <a:t>方向二：</a:t>
            </a:r>
            <a:r>
              <a:rPr lang="zh-CN" altLang="en-US" sz="2000">
                <a:ln w="38100">
                  <a:noFill/>
                </a:ln>
                <a:solidFill>
                  <a:srgbClr val="223250"/>
                </a:solidFill>
                <a:latin typeface="+mj-ea"/>
                <a:ea typeface="+mj-ea"/>
                <a:sym typeface="+mn-lt"/>
              </a:rPr>
              <a:t>三横</a:t>
            </a:r>
            <a:endParaRPr lang="zh-CN" altLang="en-US" sz="2000">
              <a:ln w="38100">
                <a:noFill/>
              </a:ln>
              <a:solidFill>
                <a:srgbClr val="223250"/>
              </a:solidFill>
              <a:latin typeface="+mj-ea"/>
              <a:ea typeface="+mj-ea"/>
              <a:sym typeface="+mn-lt"/>
            </a:endParaRPr>
          </a:p>
        </p:txBody>
      </p:sp>
      <p:sp>
        <p:nvSpPr>
          <p:cNvPr id="8" name="文本框 7"/>
          <p:cNvSpPr txBox="1"/>
          <p:nvPr/>
        </p:nvSpPr>
        <p:spPr>
          <a:xfrm>
            <a:off x="393065" y="4512945"/>
            <a:ext cx="5585460" cy="306705"/>
          </a:xfrm>
          <a:prstGeom prst="rect">
            <a:avLst/>
          </a:prstGeom>
          <a:noFill/>
        </p:spPr>
        <p:txBody>
          <a:bodyPr wrap="square" rtlCol="0">
            <a:spAutoFit/>
          </a:bodyPr>
          <a:p>
            <a:r>
              <a:rPr lang="zh-CN" altLang="en-US" sz="1400"/>
              <a:t>将</a:t>
            </a:r>
            <a:r>
              <a:rPr lang="en-US" altLang="zh-CN" sz="1400"/>
              <a:t>TJTT</a:t>
            </a:r>
            <a:r>
              <a:rPr lang="zh-CN" altLang="en-US" sz="1400"/>
              <a:t>的模式同时应用于羽毛球、网球、乒乓球。</a:t>
            </a:r>
            <a:endParaRPr lang="zh-CN" altLang="en-US" sz="1400"/>
          </a:p>
        </p:txBody>
      </p:sp>
      <p:pic>
        <p:nvPicPr>
          <p:cNvPr id="9" name="http://photo-static-api.fotomore.com/creative/vcg/400/new/VCG211321008973.jpg?uid=386&amp;timestamp=1715614979&amp;sign=a695799f0aa826c107fe0da0b603162b" descr="羽毛球"/>
          <p:cNvPicPr>
            <a:picLocks noChangeAspect="1"/>
          </p:cNvPicPr>
          <p:nvPr/>
        </p:nvPicPr>
        <p:blipFill>
          <a:blip r:embed="rId8"/>
          <a:stretch>
            <a:fillRect/>
          </a:stretch>
        </p:blipFill>
        <p:spPr>
          <a:xfrm>
            <a:off x="6512560" y="2400935"/>
            <a:ext cx="2159000" cy="1439545"/>
          </a:xfrm>
          <a:prstGeom prst="rect">
            <a:avLst/>
          </a:prstGeom>
        </p:spPr>
      </p:pic>
      <p:pic>
        <p:nvPicPr>
          <p:cNvPr id="10" name="http://photo-static-api.fotomore.com/creative/vcg/400/new/VCG211342754520.jpg?uid=386&amp;timestamp=1715615008&amp;sign=c89b855d874c54304e86cb8083124ee2" descr="有球拍和球的网球运动员"/>
          <p:cNvPicPr>
            <a:picLocks noChangeAspect="1"/>
          </p:cNvPicPr>
          <p:nvPr/>
        </p:nvPicPr>
        <p:blipFill>
          <a:blip r:embed="rId9"/>
          <a:stretch>
            <a:fillRect/>
          </a:stretch>
        </p:blipFill>
        <p:spPr>
          <a:xfrm>
            <a:off x="6512560" y="3705225"/>
            <a:ext cx="2158365" cy="1438275"/>
          </a:xfrm>
          <a:prstGeom prst="rect">
            <a:avLst/>
          </a:prstGeom>
        </p:spPr>
      </p:pic>
      <p:sp>
        <p:nvSpPr>
          <p:cNvPr id="7" name="矩形 6"/>
          <p:cNvSpPr/>
          <p:nvPr>
            <p:custDataLst>
              <p:tags r:id="rId10"/>
            </p:custDataLst>
          </p:nvPr>
        </p:nvSpPr>
        <p:spPr>
          <a:xfrm>
            <a:off x="425450" y="4377690"/>
            <a:ext cx="2612390" cy="10858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p:tgtEl>
                                          <p:spTgt spid="60"/>
                                        </p:tgtEl>
                                        <p:attrNameLst>
                                          <p:attrName>ppt_y</p:attrName>
                                        </p:attrNameLst>
                                      </p:cBhvr>
                                      <p:tavLst>
                                        <p:tav tm="0">
                                          <p:val>
                                            <p:strVal val="#ppt_y+#ppt_h*1.125000"/>
                                          </p:val>
                                        </p:tav>
                                        <p:tav tm="100000">
                                          <p:val>
                                            <p:strVal val="#ppt_y"/>
                                          </p:val>
                                        </p:tav>
                                      </p:tavLst>
                                    </p:anim>
                                    <p:animEffect transition="in" filter="wipe(up)">
                                      <p:cBhvr>
                                        <p:cTn id="8" dur="500"/>
                                        <p:tgtEl>
                                          <p:spTgt spid="60"/>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p:tgtEl>
                                          <p:spTgt spid="59"/>
                                        </p:tgtEl>
                                        <p:attrNameLst>
                                          <p:attrName>ppt_y</p:attrName>
                                        </p:attrNameLst>
                                      </p:cBhvr>
                                      <p:tavLst>
                                        <p:tav tm="0">
                                          <p:val>
                                            <p:strVal val="#ppt_y+#ppt_h*1.125000"/>
                                          </p:val>
                                        </p:tav>
                                        <p:tav tm="100000">
                                          <p:val>
                                            <p:strVal val="#ppt_y"/>
                                          </p:val>
                                        </p:tav>
                                      </p:tavLst>
                                    </p:anim>
                                    <p:animEffect transition="in" filter="wipe(up)">
                                      <p:cBhvr>
                                        <p:cTn id="12" dur="500"/>
                                        <p:tgtEl>
                                          <p:spTgt spid="5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ppt_y</p:attrName>
                                        </p:attrNameLst>
                                      </p:cBhvr>
                                      <p:tavLst>
                                        <p:tav tm="0">
                                          <p:val>
                                            <p:strVal val="#ppt_y+#ppt_h*1.125000"/>
                                          </p:val>
                                        </p:tav>
                                        <p:tav tm="100000">
                                          <p:val>
                                            <p:strVal val="#ppt_y"/>
                                          </p:val>
                                        </p:tav>
                                      </p:tavLst>
                                    </p:anim>
                                    <p:animEffect transition="in" filter="wipe(up)">
                                      <p:cBhvr>
                                        <p:cTn id="16" dur="500"/>
                                        <p:tgtEl>
                                          <p:spTgt spid="58"/>
                                        </p:tgtEl>
                                      </p:cBhvr>
                                    </p:animEffect>
                                  </p:childTnLst>
                                </p:cTn>
                              </p:par>
                              <p:par>
                                <p:cTn id="17" presetID="1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ppt_y</p:attrName>
                                        </p:attrNameLst>
                                      </p:cBhvr>
                                      <p:tavLst>
                                        <p:tav tm="0">
                                          <p:val>
                                            <p:strVal val="#ppt_y+#ppt_h*1.125000"/>
                                          </p:val>
                                        </p:tav>
                                        <p:tav tm="100000">
                                          <p:val>
                                            <p:strVal val="#ppt_y"/>
                                          </p:val>
                                        </p:tav>
                                      </p:tavLst>
                                    </p:anim>
                                    <p:animEffect transition="in" filter="wipe(up)">
                                      <p:cBhvr>
                                        <p:cTn id="20" dur="500"/>
                                        <p:tgtEl>
                                          <p:spTgt spid="4"/>
                                        </p:tgtEl>
                                      </p:cBhvr>
                                    </p:animEffect>
                                  </p:childTnLst>
                                </p:cTn>
                              </p:par>
                              <p:par>
                                <p:cTn id="21" presetID="1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p:tgtEl>
                                          <p:spTgt spid="3"/>
                                        </p:tgtEl>
                                        <p:attrNameLst>
                                          <p:attrName>ppt_y</p:attrName>
                                        </p:attrNameLst>
                                      </p:cBhvr>
                                      <p:tavLst>
                                        <p:tav tm="0">
                                          <p:val>
                                            <p:strVal val="#ppt_y+#ppt_h*1.125000"/>
                                          </p:val>
                                        </p:tav>
                                        <p:tav tm="100000">
                                          <p:val>
                                            <p:strVal val="#ppt_y"/>
                                          </p:val>
                                        </p:tav>
                                      </p:tavLst>
                                    </p:anim>
                                    <p:animEffect transition="in" filter="wipe(up)">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p:tgtEl>
                                          <p:spTgt spid="5"/>
                                        </p:tgtEl>
                                        <p:attrNameLst>
                                          <p:attrName>ppt_y</p:attrName>
                                        </p:attrNameLst>
                                      </p:cBhvr>
                                      <p:tavLst>
                                        <p:tav tm="0">
                                          <p:val>
                                            <p:strVal val="#ppt_y+#ppt_h*1.125000"/>
                                          </p:val>
                                        </p:tav>
                                        <p:tav tm="100000">
                                          <p:val>
                                            <p:strVal val="#ppt_y"/>
                                          </p:val>
                                        </p:tav>
                                      </p:tavLst>
                                    </p:anim>
                                    <p:animEffect transition="in" filter="wipe(up)">
                                      <p:cBhvr>
                                        <p:cTn id="30" dur="500"/>
                                        <p:tgtEl>
                                          <p:spTgt spid="5"/>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p:tgtEl>
                                          <p:spTgt spid="7"/>
                                        </p:tgtEl>
                                        <p:attrNameLst>
                                          <p:attrName>ppt_y</p:attrName>
                                        </p:attrNameLst>
                                      </p:cBhvr>
                                      <p:tavLst>
                                        <p:tav tm="0">
                                          <p:val>
                                            <p:strVal val="#ppt_y+#ppt_h*1.125000"/>
                                          </p:val>
                                        </p:tav>
                                        <p:tav tm="100000">
                                          <p:val>
                                            <p:strVal val="#ppt_y"/>
                                          </p:val>
                                        </p:tav>
                                      </p:tavLst>
                                    </p:anim>
                                    <p:animEffect transition="in" filter="wipe(up)">
                                      <p:cBhvr>
                                        <p:cTn id="34" dur="500"/>
                                        <p:tgtEl>
                                          <p:spTgt spid="7"/>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p:tgtEl>
                                          <p:spTgt spid="8"/>
                                        </p:tgtEl>
                                        <p:attrNameLst>
                                          <p:attrName>ppt_y</p:attrName>
                                        </p:attrNameLst>
                                      </p:cBhvr>
                                      <p:tavLst>
                                        <p:tav tm="0">
                                          <p:val>
                                            <p:strVal val="#ppt_y+#ppt_h*1.125000"/>
                                          </p:val>
                                        </p:tav>
                                        <p:tav tm="100000">
                                          <p:val>
                                            <p:strVal val="#ppt_y"/>
                                          </p:val>
                                        </p:tav>
                                      </p:tavLst>
                                    </p:anim>
                                    <p:animEffect transition="in" filter="wipe(up)">
                                      <p:cBhvr>
                                        <p:cTn id="38" dur="500"/>
                                        <p:tgtEl>
                                          <p:spTgt spid="8"/>
                                        </p:tgtEl>
                                      </p:cBhvr>
                                    </p:animEffect>
                                  </p:childTnLst>
                                </p:cTn>
                              </p:par>
                              <p:par>
                                <p:cTn id="39" presetID="1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p:tgtEl>
                                          <p:spTgt spid="9"/>
                                        </p:tgtEl>
                                        <p:attrNameLst>
                                          <p:attrName>ppt_y</p:attrName>
                                        </p:attrNameLst>
                                      </p:cBhvr>
                                      <p:tavLst>
                                        <p:tav tm="0">
                                          <p:val>
                                            <p:strVal val="#ppt_y+#ppt_h*1.125000"/>
                                          </p:val>
                                        </p:tav>
                                        <p:tav tm="100000">
                                          <p:val>
                                            <p:strVal val="#ppt_y"/>
                                          </p:val>
                                        </p:tav>
                                      </p:tavLst>
                                    </p:anim>
                                    <p:animEffect transition="in" filter="wipe(up)">
                                      <p:cBhvr>
                                        <p:cTn id="42" dur="500"/>
                                        <p:tgtEl>
                                          <p:spTgt spid="9"/>
                                        </p:tgtEl>
                                      </p:cBhvr>
                                    </p:animEffect>
                                  </p:childTnLst>
                                </p:cTn>
                              </p:par>
                              <p:par>
                                <p:cTn id="43" presetID="12" presetClass="entr" presetSubtype="4"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p:tgtEl>
                                          <p:spTgt spid="10"/>
                                        </p:tgtEl>
                                        <p:attrNameLst>
                                          <p:attrName>ppt_y</p:attrName>
                                        </p:attrNameLst>
                                      </p:cBhvr>
                                      <p:tavLst>
                                        <p:tav tm="0">
                                          <p:val>
                                            <p:strVal val="#ppt_y+#ppt_h*1.125000"/>
                                          </p:val>
                                        </p:tav>
                                        <p:tav tm="100000">
                                          <p:val>
                                            <p:strVal val="#ppt_y"/>
                                          </p:val>
                                        </p:tav>
                                      </p:tavLst>
                                    </p:anim>
                                    <p:animEffect transition="in" filter="wipe(up)">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59" grpId="0"/>
      <p:bldP spid="58" grpId="0" animBg="1"/>
      <p:bldP spid="60" grpId="1"/>
      <p:bldP spid="59" grpId="1"/>
      <p:bldP spid="58" grpId="1" animBg="1"/>
      <p:bldP spid="5" grpId="0"/>
      <p:bldP spid="7" grpId="0" animBg="1"/>
      <p:bldP spid="8" grpId="0"/>
      <p:bldP spid="5" grpId="1"/>
      <p:bldP spid="7" grpId="1" animBg="1"/>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115" name="矩形 114"/>
          <p:cNvSpPr/>
          <p:nvPr/>
        </p:nvSpPr>
        <p:spPr bwMode="auto">
          <a:xfrm>
            <a:off x="1670889" y="1838822"/>
            <a:ext cx="6785214" cy="7683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b="1">
                <a:solidFill>
                  <a:srgbClr val="223250"/>
                </a:solidFill>
                <a:latin typeface="思源黑体 CN Heavy" panose="020B0A00000000000000" charset="-122"/>
                <a:ea typeface="思源黑体 CN Heavy" panose="020B0A00000000000000" charset="-122"/>
                <a:sym typeface="思源黑体 CN Normal" panose="020B0400000000000000" charset="-122"/>
              </a:rPr>
              <a:t>恳请各位评委</a:t>
            </a:r>
            <a:r>
              <a:rPr lang="zh-CN" altLang="en-US" sz="4400" b="1">
                <a:solidFill>
                  <a:srgbClr val="223250"/>
                </a:solidFill>
                <a:latin typeface="思源黑体 CN Heavy" panose="020B0A00000000000000" charset="-122"/>
                <a:ea typeface="思源黑体 CN Heavy" panose="020B0A00000000000000" charset="-122"/>
                <a:sym typeface="思源黑体 CN Normal" panose="020B0400000000000000" charset="-122"/>
              </a:rPr>
              <a:t>批评指正！</a:t>
            </a:r>
            <a:endParaRPr lang="zh-CN" altLang="en-US" sz="4400" b="1">
              <a:solidFill>
                <a:srgbClr val="223250"/>
              </a:solidFill>
              <a:latin typeface="思源黑体 CN Heavy" panose="020B0A00000000000000" charset="-122"/>
              <a:ea typeface="思源黑体 CN Heavy" panose="020B0A00000000000000" charset="-122"/>
              <a:sym typeface="思源黑体 CN Normal" panose="020B0400000000000000" charset="-122"/>
            </a:endParaRPr>
          </a:p>
        </p:txBody>
      </p:sp>
      <p:sp>
        <p:nvSpPr>
          <p:cNvPr id="119" name="矩形 118"/>
          <p:cNvSpPr/>
          <p:nvPr/>
        </p:nvSpPr>
        <p:spPr>
          <a:xfrm>
            <a:off x="1703705" y="2619375"/>
            <a:ext cx="2908300" cy="368300"/>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75000"/>
                    <a:lumOff val="25000"/>
                  </a:prstClr>
                </a:solidFill>
                <a:effectLst/>
                <a:uLnTx/>
                <a:uFillTx/>
                <a:latin typeface="思源黑体 CN Normal" panose="020B0400000000000000" charset="-122"/>
                <a:ea typeface="思源黑体 CN Normal" panose="020B0400000000000000" charset="-122"/>
                <a:cs typeface="+mn-ea"/>
              </a:rPr>
              <a:t>We are on the Journey to Top.</a:t>
            </a:r>
            <a:endParaRPr kumimoji="0" lang="en-US" altLang="zh-CN" sz="1200" b="0" i="0" u="none" strike="noStrike" kern="1200" cap="none" spc="0" normalizeH="0" baseline="0" noProof="0">
              <a:ln>
                <a:noFill/>
              </a:ln>
              <a:solidFill>
                <a:prstClr val="black">
                  <a:lumMod val="75000"/>
                  <a:lumOff val="25000"/>
                </a:prstClr>
              </a:solidFill>
              <a:effectLst/>
              <a:uLnTx/>
              <a:uFillTx/>
              <a:latin typeface="思源黑体 CN Normal" panose="020B0400000000000000" charset="-122"/>
              <a:ea typeface="思源黑体 CN Normal" panose="020B0400000000000000" charset="-122"/>
              <a:cs typeface="+mn-ea"/>
            </a:endParaRPr>
          </a:p>
        </p:txBody>
      </p:sp>
      <p:sp>
        <p:nvSpPr>
          <p:cNvPr id="54" name="文本框 53"/>
          <p:cNvSpPr txBox="1"/>
          <p:nvPr/>
        </p:nvSpPr>
        <p:spPr>
          <a:xfrm>
            <a:off x="1703546" y="1514229"/>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思源黑体 CN Heavy" panose="020B0A00000000000000" charset="-122"/>
                <a:ea typeface="思源黑体 CN Heavy" panose="020B0A00000000000000" charset="-122"/>
                <a:cs typeface="+mn-cs"/>
                <a:sym typeface="思源黑体 CN Normal" panose="020B0400000000000000" charset="-122"/>
              </a:rPr>
              <a:t>THANK YOU</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思源黑体 CN Heavy" panose="020B0A00000000000000" charset="-122"/>
              <a:ea typeface="思源黑体 CN Heavy" panose="020B0A00000000000000" charset="-122"/>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w="19050">
                  <a:noFill/>
                </a:ln>
                <a:solidFill>
                  <a:srgbClr val="F4C68C"/>
                </a:solidFill>
                <a:effectLst/>
                <a:uLnTx/>
                <a:uFillTx/>
                <a:latin typeface="思源黑体 CN Heavy" panose="020B0A00000000000000" charset="-122"/>
                <a:ea typeface="思源黑体 CN Heavy" panose="020B0A00000000000000" charset="-122"/>
                <a:cs typeface="+mn-cs"/>
              </a:rPr>
              <a:t>BUSINSS PLAN</a:t>
            </a:r>
            <a:endParaRPr kumimoji="0" lang="en-US" altLang="zh-CN" sz="1000" b="0" i="0" u="none" strike="noStrike" kern="1200" cap="none" spc="0" normalizeH="0" baseline="0" noProof="0">
              <a:ln w="19050">
                <a:noFill/>
              </a:ln>
              <a:solidFill>
                <a:srgbClr val="F4C68C"/>
              </a:solidFill>
              <a:effectLst/>
              <a:uLnTx/>
              <a:uFillTx/>
              <a:latin typeface="思源黑体 CN Heavy" panose="020B0A00000000000000" charset="-122"/>
              <a:ea typeface="思源黑体 CN Heavy" panose="020B0A00000000000000" charset="-122"/>
              <a:cs typeface="+mn-cs"/>
            </a:endParaRPr>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pic>
        <p:nvPicPr>
          <p:cNvPr id="23" name="图片 22" descr="C:/Users/bozige/Desktop/logo1.pnglogo1"/>
          <p:cNvPicPr>
            <a:picLocks noChangeAspect="1"/>
          </p:cNvPicPr>
          <p:nvPr/>
        </p:nvPicPr>
        <p:blipFill>
          <a:blip r:embed="rId1"/>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889" y="1838822"/>
            <a:ext cx="4794727" cy="768350"/>
          </a:xfrm>
          <a:prstGeom prst="rect">
            <a:avLst/>
          </a:prstGeom>
        </p:spPr>
        <p:txBody>
          <a:bodyPr wrap="square">
            <a:spAutoFit/>
          </a:bodyPr>
          <a:lstStyle/>
          <a:p>
            <a:pPr defTabSz="914400"/>
            <a:r>
              <a:rPr lang="zh-CN" altLang="en-US" sz="4400" b="1" i="0">
                <a:solidFill>
                  <a:srgbClr val="223250"/>
                </a:solidFill>
                <a:effectLst/>
                <a:latin typeface="+mj-ea"/>
                <a:ea typeface="+mj-ea"/>
              </a:rPr>
              <a:t>项目概况</a:t>
            </a:r>
            <a:endParaRPr lang="zh-CN" altLang="en-US" sz="4400" b="1" i="0">
              <a:solidFill>
                <a:srgbClr val="223250"/>
              </a:solidFill>
              <a:effectLst/>
              <a:latin typeface="+mj-ea"/>
              <a:ea typeface="+mj-ea"/>
            </a:endParaRP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ONE</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endParaRPr lang="en-US" altLang="zh-CN" sz="1000">
              <a:ln w="19050">
                <a:noFill/>
              </a:ln>
              <a:solidFill>
                <a:srgbClr val="F4C68C"/>
              </a:solidFill>
              <a:latin typeface="+mj-ea"/>
              <a:ea typeface="+mj-ea"/>
            </a:endParaRPr>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041569"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ONE</a:t>
            </a:r>
            <a:endParaRPr lang="zh-CN" altLang="en-US" sz="1100">
              <a:latin typeface="+mj-ea"/>
              <a:ea typeface="+mj-ea"/>
            </a:endParaRPr>
          </a:p>
        </p:txBody>
      </p:sp>
      <p:pic>
        <p:nvPicPr>
          <p:cNvPr id="23" name="图片 22" descr="C:/Users/bozige/Desktop/logo1.pnglogo1"/>
          <p:cNvPicPr>
            <a:picLocks noChangeAspect="1"/>
          </p:cNvPicPr>
          <p:nvPr/>
        </p:nvPicPr>
        <p:blipFill>
          <a:blip r:embed="rId1"/>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p:txBody>
          <a:bodyPr>
            <a:normAutofit fontScale="90000"/>
          </a:bodyPr>
          <a:lstStyle/>
          <a:p>
            <a:r>
              <a:rPr lang="zh-CN" altLang="en-US">
                <a:sym typeface="+mn-ea"/>
              </a:rPr>
              <a:t>校园乒乓球发展</a:t>
            </a:r>
            <a:r>
              <a:rPr lang="zh-CN" altLang="en-US" sz="3555">
                <a:solidFill>
                  <a:srgbClr val="C00000"/>
                </a:solidFill>
                <a:sym typeface="+mn-ea"/>
              </a:rPr>
              <a:t>优势</a:t>
            </a:r>
            <a:endParaRPr lang="zh-CN" altLang="en-US" sz="3555">
              <a:solidFill>
                <a:srgbClr val="C00000"/>
              </a:solidFill>
              <a:sym typeface="+mn-ea"/>
            </a:endParaRPr>
          </a:p>
        </p:txBody>
      </p:sp>
      <p:sp>
        <p:nvSpPr>
          <p:cNvPr id="7" name="矩形 6"/>
          <p:cNvSpPr/>
          <p:nvPr>
            <p:custDataLst>
              <p:tags r:id="rId2"/>
            </p:custDataLst>
          </p:nvPr>
        </p:nvSpPr>
        <p:spPr>
          <a:xfrm>
            <a:off x="521970" y="1062037"/>
            <a:ext cx="2518801" cy="3482579"/>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sz="1350">
              <a:solidFill>
                <a:schemeClr val="bg1"/>
              </a:solidFill>
              <a:latin typeface="+mn-ea"/>
              <a:sym typeface="MiSans Normal" panose="00000500000000000000" charset="-122"/>
            </a:endParaRPr>
          </a:p>
        </p:txBody>
      </p:sp>
      <p:sp>
        <p:nvSpPr>
          <p:cNvPr id="8" name="矩形 7"/>
          <p:cNvSpPr/>
          <p:nvPr>
            <p:custDataLst>
              <p:tags r:id="rId3"/>
            </p:custDataLst>
          </p:nvPr>
        </p:nvSpPr>
        <p:spPr>
          <a:xfrm>
            <a:off x="3312599" y="1062037"/>
            <a:ext cx="2518801" cy="3482579"/>
          </a:xfrm>
          <a:prstGeom prst="rect">
            <a:avLst/>
          </a:prstGeom>
          <a:solidFill>
            <a:schemeClr val="accent1"/>
          </a:solidFill>
          <a:ln w="9525">
            <a:solidFill>
              <a:schemeClr val="accent1">
                <a:alpha val="5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sz="1350">
              <a:solidFill>
                <a:schemeClr val="bg1"/>
              </a:solidFill>
              <a:latin typeface="+mn-ea"/>
              <a:sym typeface="MiSans Normal" panose="00000500000000000000" charset="-122"/>
            </a:endParaRPr>
          </a:p>
        </p:txBody>
      </p:sp>
      <p:sp>
        <p:nvSpPr>
          <p:cNvPr id="12" name="矩形 11"/>
          <p:cNvSpPr/>
          <p:nvPr>
            <p:custDataLst>
              <p:tags r:id="rId4"/>
            </p:custDataLst>
          </p:nvPr>
        </p:nvSpPr>
        <p:spPr>
          <a:xfrm>
            <a:off x="6103229" y="1062037"/>
            <a:ext cx="2518801" cy="3482579"/>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sz="1350">
              <a:solidFill>
                <a:schemeClr val="bg1"/>
              </a:solidFill>
              <a:latin typeface="+mn-ea"/>
              <a:sym typeface="MiSans Normal" panose="00000500000000000000" charset="-122"/>
            </a:endParaRPr>
          </a:p>
        </p:txBody>
      </p:sp>
      <p:pic>
        <p:nvPicPr>
          <p:cNvPr id="4" name="图片 3" descr="C:/Users/15947/Desktop/3.jpg3"/>
          <p:cNvPicPr>
            <a:picLocks noChangeAspect="1"/>
          </p:cNvPicPr>
          <p:nvPr>
            <p:custDataLst>
              <p:tags r:id="rId5"/>
            </p:custDataLst>
          </p:nvPr>
        </p:nvPicPr>
        <p:blipFill rotWithShape="1">
          <a:blip r:embed="rId6"/>
          <a:srcRect t="7432" b="7432"/>
          <a:stretch>
            <a:fillRect/>
          </a:stretch>
        </p:blipFill>
        <p:spPr>
          <a:xfrm>
            <a:off x="6103229" y="1062037"/>
            <a:ext cx="2518801" cy="1429691"/>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5" name="图片 4" descr="C:/Users/15947/Desktop/1.jpg1"/>
          <p:cNvPicPr>
            <a:picLocks noChangeAspect="1"/>
          </p:cNvPicPr>
          <p:nvPr>
            <p:custDataLst>
              <p:tags r:id="rId7"/>
            </p:custDataLst>
          </p:nvPr>
        </p:nvPicPr>
        <p:blipFill rotWithShape="1">
          <a:blip r:embed="rId8"/>
          <a:srcRect t="20" b="20"/>
          <a:stretch>
            <a:fillRect/>
          </a:stretch>
        </p:blipFill>
        <p:spPr>
          <a:xfrm>
            <a:off x="3312599" y="1062037"/>
            <a:ext cx="2518801" cy="1429691"/>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mpd="sng">
            <a:solidFill>
              <a:schemeClr val="tx1">
                <a:lumMod val="40000"/>
                <a:lumOff val="60000"/>
                <a:alpha val="20000"/>
              </a:schemeClr>
            </a:solidFill>
          </a:ln>
        </p:spPr>
      </p:pic>
      <p:pic>
        <p:nvPicPr>
          <p:cNvPr id="6" name="图片 5" descr="C:/Users/15947/Desktop/2.jpg2"/>
          <p:cNvPicPr>
            <a:picLocks noChangeAspect="1"/>
          </p:cNvPicPr>
          <p:nvPr>
            <p:custDataLst>
              <p:tags r:id="rId9"/>
            </p:custDataLst>
          </p:nvPr>
        </p:nvPicPr>
        <p:blipFill rotWithShape="1">
          <a:blip r:embed="rId10"/>
          <a:srcRect l="433" r="433"/>
          <a:stretch>
            <a:fillRect/>
          </a:stretch>
        </p:blipFill>
        <p:spPr>
          <a:xfrm>
            <a:off x="521970" y="1062038"/>
            <a:ext cx="2518801" cy="1429690"/>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2" name="矩形 1"/>
          <p:cNvSpPr/>
          <p:nvPr>
            <p:custDataLst>
              <p:tags r:id="rId11"/>
            </p:custDataLst>
          </p:nvPr>
        </p:nvSpPr>
        <p:spPr>
          <a:xfrm>
            <a:off x="519430" y="2628900"/>
            <a:ext cx="2520950" cy="399415"/>
          </a:xfrm>
          <a:prstGeom prst="rect">
            <a:avLst/>
          </a:prstGeom>
          <a:noFill/>
        </p:spPr>
        <p:txBody>
          <a:bodyPr wrap="square" lIns="0" tIns="0" rIns="0" bIns="0" rtlCol="0" anchor="ctr" anchorCtr="0">
            <a:noAutofit/>
          </a:bodyPr>
          <a:lstStyle/>
          <a:p>
            <a:pPr algn="ctr">
              <a:spcBef>
                <a:spcPct val="0"/>
              </a:spcBef>
              <a:spcAft>
                <a:spcPct val="0"/>
              </a:spcAft>
            </a:pPr>
            <a:r>
              <a:rPr lang="zh-CN" altLang="en-US" sz="1600" b="1" dirty="0">
                <a:solidFill>
                  <a:schemeClr val="tx1">
                    <a:lumMod val="75000"/>
                    <a:lumOff val="25000"/>
                  </a:schemeClr>
                </a:solidFill>
                <a:latin typeface="+mn-ea"/>
                <a:cs typeface="+mn-ea"/>
              </a:rPr>
              <a:t>水平覆盖面</a:t>
            </a:r>
            <a:r>
              <a:rPr lang="zh-CN" altLang="en-US" sz="1600" b="1" dirty="0">
                <a:solidFill>
                  <a:schemeClr val="tx1">
                    <a:lumMod val="75000"/>
                    <a:lumOff val="25000"/>
                  </a:schemeClr>
                </a:solidFill>
                <a:latin typeface="+mn-ea"/>
                <a:cs typeface="+mn-ea"/>
              </a:rPr>
              <a:t>广</a:t>
            </a:r>
            <a:endParaRPr lang="zh-CN" altLang="en-US" sz="1600" b="1" dirty="0">
              <a:solidFill>
                <a:schemeClr val="tx1">
                  <a:lumMod val="75000"/>
                  <a:lumOff val="25000"/>
                </a:schemeClr>
              </a:solidFill>
              <a:latin typeface="+mn-ea"/>
              <a:cs typeface="+mn-ea"/>
            </a:endParaRPr>
          </a:p>
        </p:txBody>
      </p:sp>
      <p:sp>
        <p:nvSpPr>
          <p:cNvPr id="3" name="矩形 2"/>
          <p:cNvSpPr/>
          <p:nvPr>
            <p:custDataLst>
              <p:tags r:id="rId12"/>
            </p:custDataLst>
          </p:nvPr>
        </p:nvSpPr>
        <p:spPr>
          <a:xfrm>
            <a:off x="789223" y="2978598"/>
            <a:ext cx="1996280" cy="1376234"/>
          </a:xfrm>
          <a:prstGeom prst="rect">
            <a:avLst/>
          </a:prstGeom>
          <a:noFill/>
        </p:spPr>
        <p:txBody>
          <a:bodyPr wrap="square" lIns="0" tIns="0" rIns="0" bIns="0" rtlCol="0" anchor="t" anchorCtr="0">
            <a:noAutofit/>
          </a:bodyPr>
          <a:lstStyle/>
          <a:p>
            <a:pPr algn="just">
              <a:lnSpc>
                <a:spcPct val="150000"/>
              </a:lnSpc>
              <a:buClrTx/>
              <a:buSzTx/>
              <a:buFontTx/>
            </a:pPr>
            <a:r>
              <a:rPr sz="1200"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校园中乒乓球运动覆盖</a:t>
            </a:r>
            <a:r>
              <a:rPr sz="1200" dirty="0">
                <a:solidFill>
                  <a:srgbClr val="FF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从初学者到高水平运动员</a:t>
            </a:r>
            <a:r>
              <a:rPr sz="1200"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的</a:t>
            </a:r>
            <a:r>
              <a:rPr lang="zh-CN" sz="1200"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各个</a:t>
            </a:r>
            <a:r>
              <a:rPr sz="1200"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水平，确保每位“爱乒者”都能找到适合自己的运动、交流、比赛机会。</a:t>
            </a:r>
            <a:endParaRPr sz="1200"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9" name="矩形 8"/>
          <p:cNvSpPr/>
          <p:nvPr>
            <p:custDataLst>
              <p:tags r:id="rId13"/>
            </p:custDataLst>
          </p:nvPr>
        </p:nvSpPr>
        <p:spPr>
          <a:xfrm>
            <a:off x="3326130" y="2628900"/>
            <a:ext cx="2505710" cy="399415"/>
          </a:xfrm>
          <a:prstGeom prst="rect">
            <a:avLst/>
          </a:prstGeom>
          <a:noFill/>
        </p:spPr>
        <p:txBody>
          <a:bodyPr wrap="square" lIns="0" tIns="0" rIns="0" bIns="0" rtlCol="0" anchor="ctr" anchorCtr="0">
            <a:noAutofit/>
          </a:bodyPr>
          <a:lstStyle/>
          <a:p>
            <a:pPr algn="ctr">
              <a:spcBef>
                <a:spcPct val="0"/>
              </a:spcBef>
              <a:spcAft>
                <a:spcPct val="0"/>
              </a:spcAft>
            </a:pPr>
            <a:r>
              <a:rPr lang="zh-CN" altLang="en-US" sz="1600" b="1" dirty="0">
                <a:solidFill>
                  <a:schemeClr val="tx1"/>
                </a:solidFill>
                <a:latin typeface="+mn-ea"/>
                <a:cs typeface="+mn-ea"/>
              </a:rPr>
              <a:t>受众群体广</a:t>
            </a:r>
            <a:endParaRPr lang="zh-CN" altLang="en-US" sz="1600" b="1" dirty="0">
              <a:solidFill>
                <a:schemeClr val="tx1"/>
              </a:solidFill>
              <a:latin typeface="+mn-ea"/>
              <a:cs typeface="+mn-ea"/>
            </a:endParaRPr>
          </a:p>
        </p:txBody>
      </p:sp>
      <p:sp>
        <p:nvSpPr>
          <p:cNvPr id="10" name="矩形 9"/>
          <p:cNvSpPr/>
          <p:nvPr>
            <p:custDataLst>
              <p:tags r:id="rId14"/>
            </p:custDataLst>
          </p:nvPr>
        </p:nvSpPr>
        <p:spPr>
          <a:xfrm>
            <a:off x="3579851" y="2978598"/>
            <a:ext cx="1996280" cy="1376234"/>
          </a:xfrm>
          <a:prstGeom prst="rect">
            <a:avLst/>
          </a:prstGeom>
          <a:noFill/>
        </p:spPr>
        <p:txBody>
          <a:bodyPr wrap="square" lIns="0" tIns="0" rIns="0" bIns="0" rtlCol="0" anchor="t" anchorCtr="0">
            <a:noAutofit/>
          </a:bodyPr>
          <a:lstStyle/>
          <a:p>
            <a:pPr algn="just">
              <a:lnSpc>
                <a:spcPct val="150000"/>
              </a:lnSpc>
              <a:buClrTx/>
              <a:buSzTx/>
              <a:buFontTx/>
            </a:pPr>
            <a:r>
              <a:rPr sz="1200"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乒乓球运动吸引校园内各类群体，</a:t>
            </a:r>
            <a:r>
              <a:rPr sz="1200" dirty="0">
                <a:solidFill>
                  <a:srgbClr val="FF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从学生到教师教授、从中国学生到外国留学生</a:t>
            </a:r>
            <a:r>
              <a:rPr sz="1200"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。参与门槛较低，乒乓球的普及率和接受度极高。</a:t>
            </a:r>
            <a:endParaRPr sz="1200"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11" name="矩形 10"/>
          <p:cNvSpPr/>
          <p:nvPr>
            <p:custDataLst>
              <p:tags r:id="rId15"/>
            </p:custDataLst>
          </p:nvPr>
        </p:nvSpPr>
        <p:spPr>
          <a:xfrm>
            <a:off x="6109335" y="2628900"/>
            <a:ext cx="2525395" cy="399415"/>
          </a:xfrm>
          <a:prstGeom prst="rect">
            <a:avLst/>
          </a:prstGeom>
          <a:noFill/>
        </p:spPr>
        <p:txBody>
          <a:bodyPr wrap="square" lIns="0" tIns="0" rIns="0" bIns="0" rtlCol="0" anchor="ctr" anchorCtr="0">
            <a:noAutofit/>
          </a:bodyPr>
          <a:lstStyle/>
          <a:p>
            <a:pPr algn="ctr">
              <a:spcBef>
                <a:spcPct val="0"/>
              </a:spcBef>
              <a:spcAft>
                <a:spcPct val="0"/>
              </a:spcAft>
            </a:pPr>
            <a:r>
              <a:rPr lang="zh-CN" altLang="en-US" sz="1600" b="1" dirty="0">
                <a:solidFill>
                  <a:schemeClr val="tx1">
                    <a:lumMod val="75000"/>
                    <a:lumOff val="25000"/>
                  </a:schemeClr>
                </a:solidFill>
                <a:latin typeface="+mn-ea"/>
                <a:cs typeface="+mn-ea"/>
              </a:rPr>
              <a:t>组织效率</a:t>
            </a:r>
            <a:r>
              <a:rPr lang="zh-CN" altLang="en-US" sz="1600" b="1" dirty="0">
                <a:solidFill>
                  <a:schemeClr val="tx1">
                    <a:lumMod val="75000"/>
                    <a:lumOff val="25000"/>
                  </a:schemeClr>
                </a:solidFill>
                <a:latin typeface="+mn-ea"/>
                <a:cs typeface="+mn-ea"/>
              </a:rPr>
              <a:t>高</a:t>
            </a:r>
            <a:endParaRPr lang="zh-CN" altLang="en-US" sz="1600" b="1" dirty="0">
              <a:solidFill>
                <a:schemeClr val="tx1">
                  <a:lumMod val="75000"/>
                  <a:lumOff val="25000"/>
                </a:schemeClr>
              </a:solidFill>
              <a:latin typeface="+mn-ea"/>
              <a:cs typeface="+mn-ea"/>
            </a:endParaRPr>
          </a:p>
        </p:txBody>
      </p:sp>
      <p:sp>
        <p:nvSpPr>
          <p:cNvPr id="16" name="矩形 15"/>
          <p:cNvSpPr/>
          <p:nvPr>
            <p:custDataLst>
              <p:tags r:id="rId16"/>
            </p:custDataLst>
          </p:nvPr>
        </p:nvSpPr>
        <p:spPr>
          <a:xfrm>
            <a:off x="6370482" y="2978598"/>
            <a:ext cx="1996280" cy="1376234"/>
          </a:xfrm>
          <a:prstGeom prst="rect">
            <a:avLst/>
          </a:prstGeom>
          <a:noFill/>
        </p:spPr>
        <p:txBody>
          <a:bodyPr wrap="square" lIns="0" tIns="0" rIns="0" bIns="0" rtlCol="0" anchor="t" anchorCtr="0">
            <a:noAutofit/>
          </a:bodyPr>
          <a:lstStyle/>
          <a:p>
            <a:pPr algn="just">
              <a:lnSpc>
                <a:spcPct val="150000"/>
              </a:lnSpc>
              <a:buClrTx/>
              <a:buSzTx/>
              <a:buFontTx/>
            </a:pPr>
            <a:r>
              <a:rPr sz="1200" dirty="0">
                <a:solidFill>
                  <a:srgbClr val="FF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场地、资源</a:t>
            </a:r>
            <a:r>
              <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充足，</a:t>
            </a:r>
            <a:r>
              <a:rPr sz="1200" dirty="0">
                <a:solidFill>
                  <a:srgbClr val="FF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校方、社团、协会</a:t>
            </a:r>
            <a:r>
              <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多方支持，师生运动热情高涨，使得乒乓球比赛的组织十分便利高效。</a:t>
            </a:r>
            <a:endPar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14" name="矩形 13"/>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301869" y="125808"/>
            <a:ext cx="2355931" cy="460375"/>
          </a:xfrm>
          <a:prstGeom prst="rect">
            <a:avLst/>
          </a:prstGeom>
          <a:noFill/>
          <a:ln>
            <a:noFill/>
          </a:ln>
        </p:spPr>
        <p:txBody>
          <a:bodyPr wrap="square" rtlCol="0">
            <a:spAutoFit/>
          </a:bodyPr>
          <a:p>
            <a:r>
              <a:rPr lang="zh-CN" altLang="en-US" sz="2400">
                <a:ln w="38100">
                  <a:noFill/>
                </a:ln>
                <a:solidFill>
                  <a:srgbClr val="223250"/>
                </a:solidFill>
                <a:latin typeface="+mj-ea"/>
                <a:ea typeface="+mj-ea"/>
                <a:sym typeface="+mn-lt"/>
              </a:rPr>
              <a:t>项目背景</a:t>
            </a:r>
            <a:endParaRPr lang="zh-CN" altLang="en-US" sz="2400">
              <a:ln w="38100">
                <a:noFill/>
              </a:ln>
              <a:solidFill>
                <a:srgbClr val="223250"/>
              </a:solidFill>
              <a:latin typeface="+mj-ea"/>
              <a:ea typeface="+mj-ea"/>
              <a:sym typeface="+mn-lt"/>
            </a:endParaRPr>
          </a:p>
        </p:txBody>
      </p:sp>
      <p:pic>
        <p:nvPicPr>
          <p:cNvPr id="23" name="图片 22" descr="C:/Users/bozige/Desktop/logo1.pnglogo1"/>
          <p:cNvPicPr>
            <a:picLocks noChangeAspect="1"/>
          </p:cNvPicPr>
          <p:nvPr/>
        </p:nvPicPr>
        <p:blipFill>
          <a:blip r:embed="rId17"/>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
        <p:nvSpPr>
          <p:cNvPr id="15" name="文本框 14"/>
          <p:cNvSpPr txBox="1"/>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PROJECT </a:t>
            </a:r>
            <a:r>
              <a:rPr lang="en-US" altLang="zh-CN" sz="900">
                <a:solidFill>
                  <a:schemeClr val="tx1">
                    <a:lumMod val="75000"/>
                    <a:lumOff val="25000"/>
                  </a:schemeClr>
                </a:solidFill>
              </a:rPr>
              <a:t>BACKGROUND</a:t>
            </a:r>
            <a:endParaRPr lang="en-US" altLang="zh-CN" sz="900">
              <a:solidFill>
                <a:schemeClr val="tx1">
                  <a:lumMod val="75000"/>
                  <a:lumOff val="25000"/>
                </a:schemeClr>
              </a:solidFill>
            </a:endParaRPr>
          </a:p>
        </p:txBody>
      </p:sp>
      <p:sp>
        <p:nvSpPr>
          <p:cNvPr id="19" name="矩形 18"/>
          <p:cNvSpPr/>
          <p:nvPr/>
        </p:nvSpPr>
        <p:spPr>
          <a:xfrm>
            <a:off x="8915400" y="1341644"/>
            <a:ext cx="228600" cy="24831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 grpId="0"/>
      <p:bldP spid="7" grpId="0" animBg="1"/>
      <p:bldP spid="3" grpId="0"/>
      <p:bldP spid="2" grpId="1"/>
      <p:bldP spid="7" grpId="1" animBg="1"/>
      <p:bldP spid="3" grpId="1"/>
      <p:bldP spid="9" grpId="0"/>
      <p:bldP spid="10" grpId="0"/>
      <p:bldP spid="8" grpId="0" animBg="1"/>
      <p:bldP spid="9" grpId="1"/>
      <p:bldP spid="10" grpId="1"/>
      <p:bldP spid="8" grpId="1" animBg="1"/>
      <p:bldP spid="11" grpId="0"/>
      <p:bldP spid="16" grpId="0"/>
      <p:bldP spid="12" grpId="0" animBg="1"/>
      <p:bldP spid="11" grpId="1"/>
      <p:bldP spid="16" grpId="1"/>
      <p:bldP spid="1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p:txBody>
          <a:bodyPr>
            <a:normAutofit fontScale="90000"/>
          </a:bodyPr>
          <a:lstStyle/>
          <a:p>
            <a:r>
              <a:rPr lang="zh-CN" altLang="en-US">
                <a:sym typeface="+mn-ea"/>
              </a:rPr>
              <a:t>传统</a:t>
            </a:r>
            <a:r>
              <a:rPr lang="zh-CN" altLang="en-US">
                <a:sym typeface="+mn-ea"/>
              </a:rPr>
              <a:t>校园乒乓球发展</a:t>
            </a:r>
            <a:r>
              <a:rPr lang="zh-CN" altLang="en-US" sz="3555">
                <a:solidFill>
                  <a:srgbClr val="C00000"/>
                </a:solidFill>
                <a:sym typeface="+mn-ea"/>
              </a:rPr>
              <a:t>痛点</a:t>
            </a:r>
            <a:endParaRPr lang="zh-CN" altLang="en-US" sz="3555">
              <a:solidFill>
                <a:srgbClr val="C00000"/>
              </a:solidFill>
              <a:sym typeface="+mn-ea"/>
            </a:endParaRPr>
          </a:p>
        </p:txBody>
      </p:sp>
      <p:sp>
        <p:nvSpPr>
          <p:cNvPr id="7" name="矩形 6"/>
          <p:cNvSpPr/>
          <p:nvPr>
            <p:custDataLst>
              <p:tags r:id="rId2"/>
            </p:custDataLst>
          </p:nvPr>
        </p:nvSpPr>
        <p:spPr>
          <a:xfrm>
            <a:off x="521970" y="1062355"/>
            <a:ext cx="1823720" cy="3796665"/>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sz="1350">
              <a:solidFill>
                <a:schemeClr val="bg1"/>
              </a:solidFill>
              <a:latin typeface="+mn-ea"/>
              <a:sym typeface="MiSans Normal" panose="00000500000000000000" charset="-122"/>
            </a:endParaRPr>
          </a:p>
        </p:txBody>
      </p:sp>
      <p:sp>
        <p:nvSpPr>
          <p:cNvPr id="8" name="矩形 7"/>
          <p:cNvSpPr/>
          <p:nvPr>
            <p:custDataLst>
              <p:tags r:id="rId3"/>
            </p:custDataLst>
          </p:nvPr>
        </p:nvSpPr>
        <p:spPr>
          <a:xfrm>
            <a:off x="2614295" y="1059180"/>
            <a:ext cx="1823720" cy="3799840"/>
          </a:xfrm>
          <a:prstGeom prst="rect">
            <a:avLst/>
          </a:prstGeom>
          <a:solidFill>
            <a:schemeClr val="accent1"/>
          </a:solidFill>
          <a:ln w="9525">
            <a:solidFill>
              <a:schemeClr val="accent1">
                <a:alpha val="5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sz="1350">
              <a:solidFill>
                <a:schemeClr val="bg1"/>
              </a:solidFill>
              <a:latin typeface="+mn-ea"/>
              <a:sym typeface="MiSans Normal" panose="00000500000000000000" charset="-122"/>
            </a:endParaRPr>
          </a:p>
        </p:txBody>
      </p:sp>
      <p:sp>
        <p:nvSpPr>
          <p:cNvPr id="14" name="矩形 13"/>
          <p:cNvSpPr/>
          <p:nvPr>
            <p:custDataLst>
              <p:tags r:id="rId4"/>
            </p:custDataLst>
          </p:nvPr>
        </p:nvSpPr>
        <p:spPr>
          <a:xfrm>
            <a:off x="6797675" y="1059180"/>
            <a:ext cx="1823720" cy="3799840"/>
          </a:xfrm>
          <a:prstGeom prst="rect">
            <a:avLst/>
          </a:prstGeom>
          <a:solidFill>
            <a:schemeClr val="accent1"/>
          </a:solidFill>
          <a:ln w="9525">
            <a:solidFill>
              <a:schemeClr val="accent1">
                <a:alpha val="5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sz="1350">
              <a:solidFill>
                <a:schemeClr val="bg1"/>
              </a:solidFill>
              <a:latin typeface="+mn-ea"/>
              <a:sym typeface="MiSans Normal" panose="00000500000000000000" charset="-122"/>
            </a:endParaRPr>
          </a:p>
        </p:txBody>
      </p:sp>
      <p:sp>
        <p:nvSpPr>
          <p:cNvPr id="13" name="矩形 12"/>
          <p:cNvSpPr/>
          <p:nvPr>
            <p:custDataLst>
              <p:tags r:id="rId5"/>
            </p:custDataLst>
          </p:nvPr>
        </p:nvSpPr>
        <p:spPr>
          <a:xfrm>
            <a:off x="4705985" y="1059180"/>
            <a:ext cx="1823720" cy="3799205"/>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sz="1350">
              <a:solidFill>
                <a:schemeClr val="bg1"/>
              </a:solidFill>
              <a:latin typeface="+mn-ea"/>
              <a:sym typeface="MiSans Normal" panose="00000500000000000000" charset="-122"/>
            </a:endParaRPr>
          </a:p>
        </p:txBody>
      </p:sp>
      <p:pic>
        <p:nvPicPr>
          <p:cNvPr id="3" name="http://photo-static-api.fotomore.com/creative/vcg/400/new/VCG41N930716460.jpg?uid=386&amp;timestamp=1715567951&amp;sign=92e32810c8ee33fe611aca92f2893143" descr="乒乓球拍生产基地。"/>
          <p:cNvPicPr>
            <a:picLocks noChangeAspect="1"/>
          </p:cNvPicPr>
          <p:nvPr>
            <p:custDataLst>
              <p:tags r:id="rId6"/>
            </p:custDataLst>
          </p:nvPr>
        </p:nvPicPr>
        <p:blipFill rotWithShape="1">
          <a:blip r:embed="rId7"/>
          <a:srcRect l="7994" r="7994"/>
          <a:stretch>
            <a:fillRect/>
          </a:stretch>
        </p:blipFill>
        <p:spPr>
          <a:xfrm>
            <a:off x="6798432" y="1058993"/>
            <a:ext cx="1823599" cy="1443676"/>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mpd="sng">
            <a:solidFill>
              <a:schemeClr val="tx1">
                <a:lumMod val="40000"/>
                <a:lumOff val="60000"/>
                <a:alpha val="20000"/>
              </a:schemeClr>
            </a:solidFill>
          </a:ln>
        </p:spPr>
      </p:pic>
      <p:pic>
        <p:nvPicPr>
          <p:cNvPr id="4" name="图片 3" descr="C:/Users/bozige/Desktop/图6.png图6"/>
          <p:cNvPicPr>
            <a:picLocks noChangeAspect="1"/>
          </p:cNvPicPr>
          <p:nvPr>
            <p:custDataLst>
              <p:tags r:id="rId8"/>
            </p:custDataLst>
          </p:nvPr>
        </p:nvPicPr>
        <p:blipFill rotWithShape="1">
          <a:blip r:embed="rId9"/>
          <a:srcRect t="7588" b="7588"/>
          <a:stretch>
            <a:fillRect/>
          </a:stretch>
        </p:blipFill>
        <p:spPr>
          <a:xfrm>
            <a:off x="4706278" y="1058994"/>
            <a:ext cx="1823599" cy="1443139"/>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5" name="图片 4" descr="C:/Users/15947/Desktop/1.png1"/>
          <p:cNvPicPr>
            <a:picLocks noChangeAspect="1"/>
          </p:cNvPicPr>
          <p:nvPr>
            <p:custDataLst>
              <p:tags r:id="rId10"/>
            </p:custDataLst>
          </p:nvPr>
        </p:nvPicPr>
        <p:blipFill rotWithShape="1">
          <a:blip r:embed="rId11"/>
          <a:srcRect l="17813" r="17813"/>
          <a:stretch>
            <a:fillRect/>
          </a:stretch>
        </p:blipFill>
        <p:spPr>
          <a:xfrm>
            <a:off x="2614124" y="1058995"/>
            <a:ext cx="1823599" cy="1443138"/>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mpd="sng">
            <a:solidFill>
              <a:schemeClr val="tx1">
                <a:lumMod val="40000"/>
                <a:lumOff val="60000"/>
                <a:alpha val="20000"/>
              </a:schemeClr>
            </a:solidFill>
          </a:ln>
        </p:spPr>
      </p:pic>
      <p:pic>
        <p:nvPicPr>
          <p:cNvPr id="6" name="图片 5" descr="C:/Users/15947/Desktop/1.png1"/>
          <p:cNvPicPr>
            <a:picLocks noChangeAspect="1"/>
          </p:cNvPicPr>
          <p:nvPr>
            <p:custDataLst>
              <p:tags r:id="rId12"/>
            </p:custDataLst>
          </p:nvPr>
        </p:nvPicPr>
        <p:blipFill rotWithShape="1">
          <a:blip r:embed="rId13"/>
          <a:srcRect t="153" b="153"/>
          <a:stretch>
            <a:fillRect/>
          </a:stretch>
        </p:blipFill>
        <p:spPr>
          <a:xfrm>
            <a:off x="521971" y="1062038"/>
            <a:ext cx="1823599" cy="1440096"/>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2" name="矩形 1"/>
          <p:cNvSpPr/>
          <p:nvPr>
            <p:custDataLst>
              <p:tags r:id="rId14"/>
            </p:custDataLst>
          </p:nvPr>
        </p:nvSpPr>
        <p:spPr>
          <a:xfrm>
            <a:off x="522605" y="2694305"/>
            <a:ext cx="1834515" cy="368935"/>
          </a:xfrm>
          <a:prstGeom prst="rect">
            <a:avLst/>
          </a:prstGeom>
          <a:noFill/>
        </p:spPr>
        <p:txBody>
          <a:bodyPr wrap="square" lIns="0" tIns="0" rIns="0" bIns="0" rtlCol="0" anchor="ctr" anchorCtr="0">
            <a:noAutofit/>
          </a:bodyPr>
          <a:lstStyle/>
          <a:p>
            <a:pPr algn="ctr">
              <a:spcBef>
                <a:spcPct val="0"/>
              </a:spcBef>
              <a:spcAft>
                <a:spcPct val="0"/>
              </a:spcAft>
            </a:pPr>
            <a:r>
              <a:rPr lang="zh-CN" altLang="en-US" sz="1600" b="1" dirty="0">
                <a:solidFill>
                  <a:schemeClr val="tx1">
                    <a:lumMod val="85000"/>
                    <a:lumOff val="15000"/>
                  </a:schemeClr>
                </a:solidFill>
                <a:latin typeface="+mn-ea"/>
                <a:cs typeface="+mn-ea"/>
              </a:rPr>
              <a:t>评价体系局限</a:t>
            </a:r>
            <a:endParaRPr lang="zh-CN" altLang="en-US" sz="1600" b="1" dirty="0">
              <a:solidFill>
                <a:schemeClr val="tx1">
                  <a:lumMod val="85000"/>
                  <a:lumOff val="15000"/>
                </a:schemeClr>
              </a:solidFill>
              <a:latin typeface="+mn-ea"/>
              <a:cs typeface="+mn-ea"/>
            </a:endParaRPr>
          </a:p>
        </p:txBody>
      </p:sp>
      <p:sp>
        <p:nvSpPr>
          <p:cNvPr id="9" name="矩形 8"/>
          <p:cNvSpPr/>
          <p:nvPr>
            <p:custDataLst>
              <p:tags r:id="rId15"/>
            </p:custDataLst>
          </p:nvPr>
        </p:nvSpPr>
        <p:spPr>
          <a:xfrm>
            <a:off x="744220" y="3013710"/>
            <a:ext cx="1390650" cy="1702435"/>
          </a:xfrm>
          <a:prstGeom prst="rect">
            <a:avLst/>
          </a:prstGeom>
          <a:noFill/>
        </p:spPr>
        <p:txBody>
          <a:bodyPr wrap="square" lIns="0" tIns="0" rIns="0" bIns="0" rtlCol="0" anchor="t" anchorCtr="0">
            <a:noAutofit/>
          </a:bodyPr>
          <a:lstStyle/>
          <a:p>
            <a:pPr indent="0" algn="just">
              <a:lnSpc>
                <a:spcPct val="150000"/>
              </a:lnSpc>
              <a:spcBef>
                <a:spcPct val="0"/>
              </a:spcBef>
              <a:spcAft>
                <a:spcPct val="0"/>
              </a:spcAft>
            </a:pPr>
            <a:r>
              <a:rPr sz="1200" dirty="0">
                <a:solidFill>
                  <a:srgbClr val="FF0000"/>
                </a:solidFill>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传统运动会</a:t>
            </a:r>
            <a:r>
              <a:rPr sz="1200"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的比赛评价体系过于简单，未能全面反映参与者的实际水平，可能导致</a:t>
            </a:r>
            <a:r>
              <a:rPr lang="zh-CN" sz="1200" u="sng"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参与者无法对自身水平有清晰的认知</a:t>
            </a:r>
            <a:r>
              <a:rPr sz="1200"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rPr>
              <a:t>。</a:t>
            </a:r>
            <a:endParaRPr sz="1200" dirty="0">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10" name="矩形 9"/>
          <p:cNvSpPr/>
          <p:nvPr>
            <p:custDataLst>
              <p:tags r:id="rId16"/>
            </p:custDataLst>
          </p:nvPr>
        </p:nvSpPr>
        <p:spPr>
          <a:xfrm>
            <a:off x="2616200" y="2694305"/>
            <a:ext cx="1818640" cy="368935"/>
          </a:xfrm>
          <a:prstGeom prst="rect">
            <a:avLst/>
          </a:prstGeom>
          <a:noFill/>
        </p:spPr>
        <p:txBody>
          <a:bodyPr wrap="square" lIns="0" tIns="0" rIns="0" bIns="0" rtlCol="0" anchor="ctr" anchorCtr="0">
            <a:noAutofit/>
          </a:bodyPr>
          <a:lstStyle/>
          <a:p>
            <a:pPr algn="ctr">
              <a:spcBef>
                <a:spcPct val="0"/>
              </a:spcBef>
              <a:spcAft>
                <a:spcPct val="0"/>
              </a:spcAft>
            </a:pPr>
            <a:r>
              <a:rPr lang="zh-CN" altLang="en-US" sz="1600" b="1" dirty="0">
                <a:solidFill>
                  <a:schemeClr val="tx1"/>
                </a:solidFill>
                <a:latin typeface="+mn-ea"/>
                <a:cs typeface="+mn-ea"/>
              </a:rPr>
              <a:t>参与机会有限</a:t>
            </a:r>
            <a:endParaRPr lang="zh-CN" altLang="en-US" sz="1600" b="1" dirty="0">
              <a:solidFill>
                <a:schemeClr val="tx1"/>
              </a:solidFill>
              <a:latin typeface="+mn-ea"/>
              <a:cs typeface="+mn-ea"/>
            </a:endParaRPr>
          </a:p>
        </p:txBody>
      </p:sp>
      <p:sp>
        <p:nvSpPr>
          <p:cNvPr id="11" name="矩形 10"/>
          <p:cNvSpPr/>
          <p:nvPr>
            <p:custDataLst>
              <p:tags r:id="rId17"/>
            </p:custDataLst>
          </p:nvPr>
        </p:nvSpPr>
        <p:spPr>
          <a:xfrm>
            <a:off x="6798310" y="2694305"/>
            <a:ext cx="1819910" cy="368935"/>
          </a:xfrm>
          <a:prstGeom prst="rect">
            <a:avLst/>
          </a:prstGeom>
          <a:noFill/>
        </p:spPr>
        <p:txBody>
          <a:bodyPr wrap="square" lIns="0" tIns="0" rIns="0" bIns="0" rtlCol="0" anchor="ctr" anchorCtr="0">
            <a:noAutofit/>
          </a:bodyPr>
          <a:lstStyle/>
          <a:p>
            <a:pPr algn="ctr">
              <a:spcBef>
                <a:spcPct val="0"/>
              </a:spcBef>
              <a:spcAft>
                <a:spcPct val="0"/>
              </a:spcAft>
            </a:pPr>
            <a:r>
              <a:rPr lang="zh-CN" altLang="en-US" sz="1600" b="1" dirty="0">
                <a:solidFill>
                  <a:schemeClr val="tx1"/>
                </a:solidFill>
                <a:latin typeface="+mn-ea"/>
                <a:cs typeface="+mn-ea"/>
              </a:rPr>
              <a:t>交友</a:t>
            </a:r>
            <a:r>
              <a:rPr lang="zh-CN" altLang="en-US" sz="1600" b="1" dirty="0">
                <a:solidFill>
                  <a:schemeClr val="tx1"/>
                </a:solidFill>
                <a:latin typeface="+mn-ea"/>
                <a:cs typeface="+mn-ea"/>
              </a:rPr>
              <a:t>障碍</a:t>
            </a:r>
            <a:endParaRPr lang="zh-CN" altLang="en-US" sz="1600" b="1" dirty="0">
              <a:solidFill>
                <a:schemeClr val="tx1"/>
              </a:solidFill>
              <a:latin typeface="+mn-ea"/>
              <a:cs typeface="+mn-ea"/>
            </a:endParaRPr>
          </a:p>
        </p:txBody>
      </p:sp>
      <p:sp>
        <p:nvSpPr>
          <p:cNvPr id="12" name="矩形 11"/>
          <p:cNvSpPr/>
          <p:nvPr>
            <p:custDataLst>
              <p:tags r:id="rId18"/>
            </p:custDataLst>
          </p:nvPr>
        </p:nvSpPr>
        <p:spPr>
          <a:xfrm>
            <a:off x="7020401" y="3013541"/>
            <a:ext cx="1390650" cy="1306046"/>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乒乓球运动个人向的特点，不少爱好者的球友</a:t>
            </a:r>
            <a:r>
              <a:rPr sz="1200" u="sng"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仅限于身边的朋友</a:t>
            </a:r>
            <a:r>
              <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，难以进一步扩大“乒乓圈”。</a:t>
            </a:r>
            <a:endPar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16" name="矩形 15"/>
          <p:cNvSpPr/>
          <p:nvPr>
            <p:custDataLst>
              <p:tags r:id="rId19"/>
            </p:custDataLst>
          </p:nvPr>
        </p:nvSpPr>
        <p:spPr>
          <a:xfrm>
            <a:off x="2836545" y="3013710"/>
            <a:ext cx="1390650" cy="1702435"/>
          </a:xfrm>
          <a:prstGeom prst="rect">
            <a:avLst/>
          </a:prstGeom>
          <a:noFill/>
        </p:spPr>
        <p:txBody>
          <a:bodyPr wrap="square" lIns="0" tIns="0" rIns="0" bIns="0" rtlCol="0" anchor="t" anchorCtr="0">
            <a:noAutofit/>
          </a:bodyPr>
          <a:lstStyle/>
          <a:p>
            <a:pPr algn="just">
              <a:lnSpc>
                <a:spcPct val="150000"/>
              </a:lnSpc>
              <a:buClrTx/>
              <a:buSzTx/>
              <a:buFontTx/>
            </a:pPr>
            <a:r>
              <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传统的</a:t>
            </a:r>
            <a:r>
              <a:rPr lang="zh-CN"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校园</a:t>
            </a:r>
            <a:r>
              <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比赛形式</a:t>
            </a:r>
            <a:r>
              <a:rPr sz="1200" dirty="0">
                <a:solidFill>
                  <a:srgbClr val="FF0000"/>
                </a:solidFill>
                <a:latin typeface="HarmonyOS Sans SC Medium" panose="00000600000000000000" charset="-122"/>
                <a:ea typeface="HarmonyOS Sans SC Medium" panose="00000600000000000000" charset="-122"/>
                <a:cs typeface="HarmonyOS Sans SC Medium" panose="00000600000000000000" charset="-122"/>
              </a:rPr>
              <a:t>举办周期较长，</a:t>
            </a:r>
            <a:r>
              <a:rPr lang="zh-CN" sz="1200" dirty="0">
                <a:solidFill>
                  <a:srgbClr val="FF0000"/>
                </a:solidFill>
                <a:latin typeface="HarmonyOS Sans SC Medium" panose="00000600000000000000" charset="-122"/>
                <a:ea typeface="HarmonyOS Sans SC Medium" panose="00000600000000000000" charset="-122"/>
                <a:cs typeface="HarmonyOS Sans SC Medium" panose="00000600000000000000" charset="-122"/>
              </a:rPr>
              <a:t>举办数量有限</a:t>
            </a:r>
            <a:r>
              <a:rPr lang="zh-CN"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a:t>
            </a:r>
            <a:r>
              <a:rPr lang="zh-CN" sz="1200" u="sng"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无法为参与者提供充足的运动与比赛机会</a:t>
            </a:r>
            <a:r>
              <a:rPr lang="zh-CN"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a:t>
            </a:r>
            <a:endParaRPr lang="zh-CN"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19" name="矩形 18"/>
          <p:cNvSpPr/>
          <p:nvPr>
            <p:custDataLst>
              <p:tags r:id="rId20"/>
            </p:custDataLst>
          </p:nvPr>
        </p:nvSpPr>
        <p:spPr>
          <a:xfrm>
            <a:off x="4690745" y="2694305"/>
            <a:ext cx="1851025" cy="368935"/>
          </a:xfrm>
          <a:prstGeom prst="rect">
            <a:avLst/>
          </a:prstGeom>
          <a:noFill/>
        </p:spPr>
        <p:txBody>
          <a:bodyPr wrap="square" lIns="0" tIns="0" rIns="0" bIns="0" rtlCol="0" anchor="ctr" anchorCtr="0">
            <a:noAutofit/>
          </a:bodyPr>
          <a:lstStyle/>
          <a:p>
            <a:pPr algn="ctr">
              <a:spcBef>
                <a:spcPct val="0"/>
              </a:spcBef>
              <a:spcAft>
                <a:spcPct val="0"/>
              </a:spcAft>
            </a:pPr>
            <a:r>
              <a:rPr lang="zh-CN" altLang="en-US" sz="1600" b="1" dirty="0">
                <a:solidFill>
                  <a:schemeClr val="tx1">
                    <a:lumMod val="85000"/>
                    <a:lumOff val="15000"/>
                  </a:schemeClr>
                </a:solidFill>
                <a:latin typeface="+mn-ea"/>
                <a:cs typeface="+mn-ea"/>
              </a:rPr>
              <a:t>信息壁垒</a:t>
            </a:r>
            <a:endParaRPr lang="zh-CN" altLang="en-US" sz="1600" b="1" dirty="0">
              <a:solidFill>
                <a:schemeClr val="tx1">
                  <a:lumMod val="85000"/>
                  <a:lumOff val="15000"/>
                </a:schemeClr>
              </a:solidFill>
              <a:latin typeface="+mn-ea"/>
              <a:cs typeface="+mn-ea"/>
            </a:endParaRPr>
          </a:p>
        </p:txBody>
      </p:sp>
      <p:sp>
        <p:nvSpPr>
          <p:cNvPr id="20" name="矩形 19"/>
          <p:cNvSpPr/>
          <p:nvPr>
            <p:custDataLst>
              <p:tags r:id="rId21"/>
            </p:custDataLst>
          </p:nvPr>
        </p:nvSpPr>
        <p:spPr>
          <a:xfrm>
            <a:off x="4928711" y="3013541"/>
            <a:ext cx="1390650" cy="1306046"/>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sz="1200" dirty="0">
                <a:latin typeface="HarmonyOS Sans SC Medium" panose="00000600000000000000" charset="-122"/>
                <a:ea typeface="HarmonyOS Sans SC Medium" panose="00000600000000000000" charset="-122"/>
                <a:cs typeface="HarmonyOS Sans SC Medium" panose="00000600000000000000" charset="-122"/>
              </a:rPr>
              <a:t>乒乓球理论知识庞杂，器材</a:t>
            </a:r>
            <a:r>
              <a:rPr lang="zh-CN" sz="1200" dirty="0">
                <a:latin typeface="HarmonyOS Sans SC Medium" panose="00000600000000000000" charset="-122"/>
                <a:ea typeface="HarmonyOS Sans SC Medium" panose="00000600000000000000" charset="-122"/>
                <a:cs typeface="HarmonyOS Sans SC Medium" panose="00000600000000000000" charset="-122"/>
              </a:rPr>
              <a:t>、</a:t>
            </a:r>
            <a:r>
              <a:rPr sz="1200" dirty="0">
                <a:latin typeface="HarmonyOS Sans SC Medium" panose="00000600000000000000" charset="-122"/>
                <a:ea typeface="HarmonyOS Sans SC Medium" panose="00000600000000000000" charset="-122"/>
                <a:cs typeface="HarmonyOS Sans SC Medium" panose="00000600000000000000" charset="-122"/>
              </a:rPr>
              <a:t>战术</a:t>
            </a:r>
            <a:r>
              <a:rPr lang="zh-CN" sz="1200" dirty="0">
                <a:latin typeface="HarmonyOS Sans SC Medium" panose="00000600000000000000" charset="-122"/>
                <a:ea typeface="HarmonyOS Sans SC Medium" panose="00000600000000000000" charset="-122"/>
                <a:cs typeface="HarmonyOS Sans SC Medium" panose="00000600000000000000" charset="-122"/>
              </a:rPr>
              <a:t>、</a:t>
            </a:r>
            <a:r>
              <a:rPr sz="1200" dirty="0">
                <a:latin typeface="HarmonyOS Sans SC Medium" panose="00000600000000000000" charset="-122"/>
                <a:ea typeface="HarmonyOS Sans SC Medium" panose="00000600000000000000" charset="-122"/>
                <a:cs typeface="HarmonyOS Sans SC Medium" panose="00000600000000000000" charset="-122"/>
              </a:rPr>
              <a:t>握拍</a:t>
            </a:r>
            <a:r>
              <a:rPr lang="zh-CN" sz="1200" dirty="0">
                <a:latin typeface="HarmonyOS Sans SC Medium" panose="00000600000000000000" charset="-122"/>
                <a:ea typeface="HarmonyOS Sans SC Medium" panose="00000600000000000000" charset="-122"/>
                <a:cs typeface="HarmonyOS Sans SC Medium" panose="00000600000000000000" charset="-122"/>
              </a:rPr>
              <a:t>、</a:t>
            </a:r>
            <a:r>
              <a:rPr sz="1200" dirty="0">
                <a:latin typeface="HarmonyOS Sans SC Medium" panose="00000600000000000000" charset="-122"/>
                <a:ea typeface="HarmonyOS Sans SC Medium" panose="00000600000000000000" charset="-122"/>
                <a:cs typeface="HarmonyOS Sans SC Medium" panose="00000600000000000000" charset="-122"/>
              </a:rPr>
              <a:t>心态缺一不可。不少爱好者需要消耗</a:t>
            </a:r>
            <a:r>
              <a:rPr sz="1200" dirty="0">
                <a:solidFill>
                  <a:srgbClr val="FF0000"/>
                </a:solidFill>
                <a:latin typeface="HarmonyOS Sans SC Medium" panose="00000600000000000000" charset="-122"/>
                <a:ea typeface="HarmonyOS Sans SC Medium" panose="00000600000000000000" charset="-122"/>
                <a:cs typeface="HarmonyOS Sans SC Medium" panose="00000600000000000000" charset="-122"/>
              </a:rPr>
              <a:t>大量时间、精力、金钱</a:t>
            </a:r>
            <a:r>
              <a:rPr sz="1200" dirty="0">
                <a:latin typeface="HarmonyOS Sans SC Medium" panose="00000600000000000000" charset="-122"/>
                <a:ea typeface="HarmonyOS Sans SC Medium" panose="00000600000000000000" charset="-122"/>
                <a:cs typeface="HarmonyOS Sans SC Medium" panose="00000600000000000000" charset="-122"/>
              </a:rPr>
              <a:t>去“补课”才能入门。</a:t>
            </a:r>
            <a:endParaRPr lang="zh-CN" altLang="en-US" sz="1200">
              <a:solidFill>
                <a:schemeClr val="tx1">
                  <a:lumMod val="75000"/>
                  <a:lumOff val="25000"/>
                </a:schemeClr>
              </a:solidFill>
              <a:latin typeface="+mn-ea"/>
              <a:cs typeface="+mn-ea"/>
            </a:endParaRPr>
          </a:p>
        </p:txBody>
      </p:sp>
      <p:sp>
        <p:nvSpPr>
          <p:cNvPr id="17" name="矩形 16"/>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301869" y="125808"/>
            <a:ext cx="2355931"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项目背景</a:t>
            </a:r>
            <a:endParaRPr lang="zh-CN" altLang="en-US" sz="2400">
              <a:ln w="38100">
                <a:noFill/>
              </a:ln>
              <a:solidFill>
                <a:srgbClr val="223250"/>
              </a:solidFill>
              <a:latin typeface="+mj-ea"/>
              <a:ea typeface="+mj-ea"/>
              <a:sym typeface="+mn-lt"/>
            </a:endParaRPr>
          </a:p>
        </p:txBody>
      </p:sp>
      <p:pic>
        <p:nvPicPr>
          <p:cNvPr id="23" name="图片 22" descr="C:/Users/bozige/Desktop/logo1.pnglogo1"/>
          <p:cNvPicPr>
            <a:picLocks noChangeAspect="1"/>
          </p:cNvPicPr>
          <p:nvPr/>
        </p:nvPicPr>
        <p:blipFill>
          <a:blip r:embed="rId22"/>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
        <p:nvSpPr>
          <p:cNvPr id="21" name="文本框 20"/>
          <p:cNvSpPr txBox="1"/>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PROJECT </a:t>
            </a:r>
            <a:r>
              <a:rPr lang="en-US" altLang="zh-CN" sz="900">
                <a:solidFill>
                  <a:schemeClr val="tx1">
                    <a:lumMod val="75000"/>
                    <a:lumOff val="25000"/>
                  </a:schemeClr>
                </a:solidFill>
              </a:rPr>
              <a:t>BACKGROUND</a:t>
            </a:r>
            <a:endParaRPr lang="en-US" altLang="zh-CN" sz="900">
              <a:solidFill>
                <a:schemeClr val="tx1">
                  <a:lumMod val="75000"/>
                  <a:lumOff val="25000"/>
                </a:schemeClr>
              </a:solidFill>
            </a:endParaRPr>
          </a:p>
        </p:txBody>
      </p:sp>
      <p:sp>
        <p:nvSpPr>
          <p:cNvPr id="22" name="矩形 21"/>
          <p:cNvSpPr/>
          <p:nvPr/>
        </p:nvSpPr>
        <p:spPr>
          <a:xfrm>
            <a:off x="8915400" y="1341644"/>
            <a:ext cx="228600" cy="24831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ppt_x"/>
                                          </p:val>
                                        </p:tav>
                                        <p:tav tm="100000">
                                          <p:val>
                                            <p:strVal val="#ppt_x"/>
                                          </p:val>
                                        </p:tav>
                                      </p:tavLst>
                                    </p:anim>
                                    <p:anim calcmode="lin" valueType="num">
                                      <p:cBhvr additive="base">
                                        <p:cTn id="66" dur="500" fill="hold"/>
                                        <p:tgtEl>
                                          <p:spTgt spid="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additive="base">
                                        <p:cTn id="69" dur="500" fill="hold"/>
                                        <p:tgtEl>
                                          <p:spTgt spid="11"/>
                                        </p:tgtEl>
                                        <p:attrNameLst>
                                          <p:attrName>ppt_x</p:attrName>
                                        </p:attrNameLst>
                                      </p:cBhvr>
                                      <p:tavLst>
                                        <p:tav tm="0">
                                          <p:val>
                                            <p:strVal val="#ppt_x"/>
                                          </p:val>
                                        </p:tav>
                                        <p:tav tm="100000">
                                          <p:val>
                                            <p:strVal val="#ppt_x"/>
                                          </p:val>
                                        </p:tav>
                                      </p:tavLst>
                                    </p:anim>
                                    <p:anim calcmode="lin" valueType="num">
                                      <p:cBhvr additive="base">
                                        <p:cTn id="70" dur="500" fill="hold"/>
                                        <p:tgtEl>
                                          <p:spTgt spid="1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ppt_x"/>
                                          </p:val>
                                        </p:tav>
                                        <p:tav tm="100000">
                                          <p:val>
                                            <p:strVal val="#ppt_x"/>
                                          </p:val>
                                        </p:tav>
                                      </p:tavLst>
                                    </p:anim>
                                    <p:anim calcmode="lin" valueType="num">
                                      <p:cBhvr additive="base">
                                        <p:cTn id="7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 grpId="0"/>
      <p:bldP spid="9" grpId="0"/>
      <p:bldP spid="8" grpId="0" bldLvl="0" animBg="1"/>
      <p:bldP spid="10" grpId="0"/>
      <p:bldP spid="16" grpId="0"/>
      <p:bldP spid="13" grpId="0" bldLvl="0" animBg="1"/>
      <p:bldP spid="19" grpId="0"/>
      <p:bldP spid="20" grpId="0"/>
      <p:bldP spid="14" grpId="0" bldLvl="0" animBg="1"/>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8465" y="1519555"/>
            <a:ext cx="2571750" cy="2165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1869" y="125808"/>
            <a:ext cx="2355931"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平台</a:t>
            </a:r>
            <a:r>
              <a:rPr lang="zh-CN" altLang="en-US" sz="2400">
                <a:ln w="38100">
                  <a:noFill/>
                </a:ln>
                <a:solidFill>
                  <a:srgbClr val="223250"/>
                </a:solidFill>
                <a:latin typeface="+mj-ea"/>
                <a:ea typeface="+mj-ea"/>
                <a:sym typeface="+mn-lt"/>
              </a:rPr>
              <a:t>介绍</a:t>
            </a:r>
            <a:endParaRPr lang="zh-CN" altLang="en-US" sz="2400">
              <a:ln w="38100">
                <a:noFill/>
              </a:ln>
              <a:solidFill>
                <a:srgbClr val="223250"/>
              </a:solidFill>
              <a:latin typeface="+mj-ea"/>
              <a:ea typeface="+mj-ea"/>
              <a:sym typeface="+mn-lt"/>
            </a:endParaRPr>
          </a:p>
        </p:txBody>
      </p:sp>
      <p:sp>
        <p:nvSpPr>
          <p:cNvPr id="15" name="文本框 14"/>
          <p:cNvSpPr txBox="1"/>
          <p:nvPr/>
        </p:nvSpPr>
        <p:spPr>
          <a:xfrm>
            <a:off x="314325" y="558800"/>
            <a:ext cx="213931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PLATFORM INTRODUCTION</a:t>
            </a:r>
            <a:endParaRPr lang="en-US" altLang="zh-CN" sz="900">
              <a:solidFill>
                <a:schemeClr val="tx1">
                  <a:lumMod val="75000"/>
                  <a:lumOff val="25000"/>
                </a:schemeClr>
              </a:solidFill>
            </a:endParaRPr>
          </a:p>
        </p:txBody>
      </p:sp>
      <p:sp>
        <p:nvSpPr>
          <p:cNvPr id="19" name="矩形 18"/>
          <p:cNvSpPr/>
          <p:nvPr/>
        </p:nvSpPr>
        <p:spPr>
          <a:xfrm>
            <a:off x="8599714" y="1015713"/>
            <a:ext cx="544286" cy="3337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53695" y="1734820"/>
            <a:ext cx="4707890" cy="3319780"/>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just" fontAlgn="auto">
              <a:lnSpc>
                <a:spcPct val="150000"/>
              </a:lnSpc>
              <a:buClrTx/>
              <a:buSzTx/>
              <a:buFontTx/>
            </a:pPr>
            <a:r>
              <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 TJTT积分赛</a:t>
            </a:r>
            <a:r>
              <a:rPr sz="1400" dirty="0">
                <a:solidFill>
                  <a:srgbClr val="FF0000"/>
                </a:solidFill>
                <a:latin typeface="HarmonyOS Sans SC Medium" panose="00000600000000000000" charset="-122"/>
                <a:ea typeface="HarmonyOS Sans SC Medium" panose="00000600000000000000" charset="-122"/>
                <a:cs typeface="HarmonyOS Sans SC Medium" panose="00000600000000000000" charset="-122"/>
              </a:rPr>
              <a:t>概念</a:t>
            </a:r>
            <a:r>
              <a:rPr lang="zh-CN" altLang="en-US" sz="1200">
                <a:solidFill>
                  <a:schemeClr val="tx1">
                    <a:lumMod val="65000"/>
                    <a:lumOff val="35000"/>
                  </a:schemeClr>
                </a:solidFill>
                <a:cs typeface="思源黑体 CN Normal" panose="020B0400000000000000" charset="-122"/>
              </a:rPr>
              <a:t>——用户注册TJTT乒乓球一体化平台，根据自身水平获得初始积分，通过比赛纠正分值，并以积分多少区分技术水平的一种竞赛方法。</a:t>
            </a:r>
            <a:endParaRPr lang="zh-CN" altLang="en-US" sz="1200">
              <a:solidFill>
                <a:schemeClr val="tx1">
                  <a:lumMod val="65000"/>
                  <a:lumOff val="35000"/>
                </a:schemeClr>
              </a:solidFill>
              <a:cs typeface="思源黑体 CN Normal" panose="020B0400000000000000" charset="-122"/>
            </a:endParaRPr>
          </a:p>
          <a:p>
            <a:pPr algn="just" fontAlgn="auto">
              <a:lnSpc>
                <a:spcPct val="150000"/>
              </a:lnSpc>
              <a:buClrTx/>
              <a:buSzTx/>
              <a:buFontTx/>
            </a:pPr>
            <a:r>
              <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 TJTT积分赛</a:t>
            </a:r>
            <a:r>
              <a:rPr sz="1400" dirty="0">
                <a:solidFill>
                  <a:srgbClr val="FF0000"/>
                </a:solidFill>
                <a:latin typeface="HarmonyOS Sans SC Medium" panose="00000600000000000000" charset="-122"/>
                <a:ea typeface="HarmonyOS Sans SC Medium" panose="00000600000000000000" charset="-122"/>
                <a:cs typeface="HarmonyOS Sans SC Medium" panose="00000600000000000000" charset="-122"/>
              </a:rPr>
              <a:t>优势</a:t>
            </a:r>
            <a:r>
              <a:rPr lang="zh-CN" altLang="en-US" sz="1200">
                <a:solidFill>
                  <a:schemeClr val="tx1">
                    <a:lumMod val="65000"/>
                    <a:lumOff val="35000"/>
                  </a:schemeClr>
                </a:solidFill>
                <a:cs typeface="思源黑体 CN Normal" panose="020B0400000000000000" charset="-122"/>
              </a:rPr>
              <a:t>——努力打破校园乒乓球</a:t>
            </a:r>
            <a:r>
              <a:rPr lang="zh-CN" altLang="en-US" sz="1200" u="sng">
                <a:solidFill>
                  <a:schemeClr val="tx1">
                    <a:lumMod val="65000"/>
                    <a:lumOff val="35000"/>
                  </a:schemeClr>
                </a:solidFill>
                <a:cs typeface="思源黑体 CN Normal" panose="020B0400000000000000" charset="-122"/>
                <a:sym typeface="+mn-ea"/>
              </a:rPr>
              <a:t>评价局限、机会不足</a:t>
            </a:r>
            <a:r>
              <a:rPr lang="zh-CN" altLang="en-US" sz="1200" u="sng">
                <a:solidFill>
                  <a:schemeClr val="tx1">
                    <a:lumMod val="65000"/>
                    <a:lumOff val="35000"/>
                  </a:schemeClr>
                </a:solidFill>
                <a:cs typeface="思源黑体 CN Normal" panose="020B0400000000000000" charset="-122"/>
              </a:rPr>
              <a:t>、信息壁垒、交友困难</a:t>
            </a:r>
            <a:r>
              <a:rPr lang="zh-CN" altLang="en-US" sz="1200">
                <a:solidFill>
                  <a:schemeClr val="tx1">
                    <a:lumMod val="65000"/>
                    <a:lumOff val="35000"/>
                  </a:schemeClr>
                </a:solidFill>
                <a:cs typeface="思源黑体 CN Normal" panose="020B0400000000000000" charset="-122"/>
              </a:rPr>
              <a:t>的现状，</a:t>
            </a:r>
            <a:r>
              <a:rPr lang="zh-CN" altLang="en-US" sz="1200">
                <a:solidFill>
                  <a:schemeClr val="tx1">
                    <a:lumMod val="65000"/>
                    <a:lumOff val="35000"/>
                  </a:schemeClr>
                </a:solidFill>
                <a:cs typeface="思源黑体 CN Normal" panose="020B0400000000000000" charset="-122"/>
                <a:sym typeface="+mn-ea"/>
              </a:rPr>
              <a:t>让积分赛</a:t>
            </a:r>
            <a:r>
              <a:rPr lang="zh-CN" altLang="en-US" sz="1200">
                <a:solidFill>
                  <a:schemeClr val="tx1">
                    <a:lumMod val="65000"/>
                    <a:lumOff val="35000"/>
                  </a:schemeClr>
                </a:solidFill>
                <a:cs typeface="思源黑体 CN Normal" panose="020B0400000000000000" charset="-122"/>
              </a:rPr>
              <a:t>满足</a:t>
            </a:r>
            <a:r>
              <a:rPr lang="zh-CN" altLang="en-US" sz="1200" u="sng">
                <a:solidFill>
                  <a:schemeClr val="tx1">
                    <a:lumMod val="65000"/>
                    <a:lumOff val="35000"/>
                  </a:schemeClr>
                </a:solidFill>
                <a:cs typeface="思源黑体 CN Normal" panose="020B0400000000000000" charset="-122"/>
              </a:rPr>
              <a:t>不同水平，不同性别，不同群体，不同年龄人群</a:t>
            </a:r>
            <a:r>
              <a:rPr lang="zh-CN" altLang="en-US" sz="1200">
                <a:solidFill>
                  <a:schemeClr val="tx1">
                    <a:lumMod val="65000"/>
                    <a:lumOff val="35000"/>
                  </a:schemeClr>
                </a:solidFill>
                <a:cs typeface="思源黑体 CN Normal" panose="020B0400000000000000" charset="-122"/>
              </a:rPr>
              <a:t>的不同需求，吸引高校中不同层次水平的乒乓球爱好者参与比赛，进而而增加了乒乓球运动在高校的普及性。</a:t>
            </a:r>
            <a:endPar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endParaRPr>
          </a:p>
          <a:p>
            <a:pPr algn="just" fontAlgn="auto">
              <a:lnSpc>
                <a:spcPct val="150000"/>
              </a:lnSpc>
              <a:buClrTx/>
              <a:buSzTx/>
              <a:buFontTx/>
            </a:pPr>
            <a:r>
              <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rPr>
              <a:t>· TJTT项目</a:t>
            </a:r>
            <a:r>
              <a:rPr sz="1400" dirty="0">
                <a:solidFill>
                  <a:srgbClr val="FF0000"/>
                </a:solidFill>
                <a:latin typeface="HarmonyOS Sans SC Medium" panose="00000600000000000000" charset="-122"/>
                <a:ea typeface="HarmonyOS Sans SC Medium" panose="00000600000000000000" charset="-122"/>
                <a:cs typeface="HarmonyOS Sans SC Medium" panose="00000600000000000000" charset="-122"/>
              </a:rPr>
              <a:t>定位</a:t>
            </a:r>
            <a:r>
              <a:rPr lang="zh-CN" altLang="en-US" sz="1200">
                <a:solidFill>
                  <a:schemeClr val="tx1">
                    <a:lumMod val="65000"/>
                    <a:lumOff val="35000"/>
                  </a:schemeClr>
                </a:solidFill>
                <a:cs typeface="思源黑体 CN Normal" panose="020B0400000000000000" charset="-122"/>
              </a:rPr>
              <a:t>——致力于实现“高校师生自己的乒乓球</a:t>
            </a:r>
            <a:r>
              <a:rPr lang="zh-CN" altLang="en-US" sz="1200">
                <a:solidFill>
                  <a:schemeClr val="tx1">
                    <a:lumMod val="65000"/>
                    <a:lumOff val="35000"/>
                  </a:schemeClr>
                </a:solidFill>
                <a:cs typeface="思源黑体 CN Normal" panose="020B0400000000000000" charset="-122"/>
                <a:sym typeface="+mn-ea"/>
              </a:rPr>
              <a:t>一体化</a:t>
            </a:r>
            <a:r>
              <a:rPr lang="zh-CN" altLang="en-US" sz="1200">
                <a:solidFill>
                  <a:schemeClr val="tx1">
                    <a:lumMod val="65000"/>
                    <a:lumOff val="35000"/>
                  </a:schemeClr>
                </a:solidFill>
                <a:cs typeface="思源黑体 CN Normal" panose="020B0400000000000000" charset="-122"/>
              </a:rPr>
              <a:t>平台”，充分满足不同水平的乒乓球爱好者的不同需求。逐步实现</a:t>
            </a:r>
            <a:r>
              <a:rPr lang="zh-CN" altLang="en-US" sz="1200" u="sng">
                <a:solidFill>
                  <a:schemeClr val="tx1">
                    <a:lumMod val="65000"/>
                    <a:lumOff val="35000"/>
                  </a:schemeClr>
                </a:solidFill>
                <a:cs typeface="思源黑体 CN Normal" panose="020B0400000000000000" charset="-122"/>
              </a:rPr>
              <a:t>“同济—交大—复旦”全覆盖、上海高校圈全覆盖、TJTT模式在全国</a:t>
            </a:r>
            <a:r>
              <a:rPr lang="zh-CN" altLang="en-US" sz="1200" u="sng">
                <a:solidFill>
                  <a:schemeClr val="tx1">
                    <a:lumMod val="65000"/>
                    <a:lumOff val="35000"/>
                  </a:schemeClr>
                </a:solidFill>
                <a:cs typeface="思源黑体 CN Normal" panose="020B0400000000000000" charset="-122"/>
                <a:sym typeface="+mn-ea"/>
              </a:rPr>
              <a:t>高校圈的大繁荣</a:t>
            </a:r>
            <a:r>
              <a:rPr lang="zh-CN" altLang="en-US" sz="1200">
                <a:solidFill>
                  <a:schemeClr val="tx1">
                    <a:lumMod val="65000"/>
                    <a:lumOff val="35000"/>
                  </a:schemeClr>
                </a:solidFill>
                <a:cs typeface="思源黑体 CN Normal" panose="020B0400000000000000" charset="-122"/>
              </a:rPr>
              <a:t>。</a:t>
            </a:r>
            <a:endParaRPr sz="1200" dirty="0">
              <a:solidFill>
                <a:schemeClr val="tx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14325" y="804545"/>
            <a:ext cx="4321810" cy="719455"/>
          </a:xfrm>
          <a:prstGeom prst="rect">
            <a:avLst/>
          </a:prstGeom>
          <a:noFill/>
          <a:ln>
            <a:noFill/>
          </a:ln>
        </p:spPr>
        <p:txBody>
          <a:bodyPr wrap="square" rtlCol="0">
            <a:spAutoFit/>
          </a:bodyPr>
          <a:lstStyle/>
          <a:p>
            <a:r>
              <a:rPr lang="en-US" altLang="zh-CN" sz="2000">
                <a:ln w="38100">
                  <a:noFill/>
                </a:ln>
                <a:solidFill>
                  <a:srgbClr val="223250"/>
                </a:solidFill>
                <a:latin typeface="+mj-ea"/>
                <a:ea typeface="+mj-ea"/>
                <a:sym typeface="+mn-lt"/>
              </a:rPr>
              <a:t>TJTT——</a:t>
            </a:r>
            <a:r>
              <a:rPr lang="zh-CN" altLang="en-US" sz="2000">
                <a:ln w="38100">
                  <a:noFill/>
                </a:ln>
                <a:solidFill>
                  <a:srgbClr val="223250"/>
                </a:solidFill>
                <a:latin typeface="+mj-ea"/>
                <a:ea typeface="+mj-ea"/>
                <a:sym typeface="+mn-lt"/>
              </a:rPr>
              <a:t>高校师生自己的</a:t>
            </a:r>
            <a:endParaRPr lang="zh-CN" altLang="en-US" sz="2000">
              <a:ln w="38100">
                <a:noFill/>
              </a:ln>
              <a:solidFill>
                <a:srgbClr val="223250"/>
              </a:solidFill>
              <a:latin typeface="+mj-ea"/>
              <a:ea typeface="+mj-ea"/>
              <a:sym typeface="+mn-lt"/>
            </a:endParaRPr>
          </a:p>
          <a:p>
            <a:pPr indent="0" fontAlgn="auto">
              <a:lnSpc>
                <a:spcPts val="2500"/>
              </a:lnSpc>
            </a:pPr>
            <a:r>
              <a:rPr lang="zh-CN" altLang="en-US" sz="2000">
                <a:ln w="38100">
                  <a:noFill/>
                </a:ln>
                <a:solidFill>
                  <a:srgbClr val="223250"/>
                </a:solidFill>
                <a:latin typeface="+mj-ea"/>
                <a:ea typeface="+mj-ea"/>
                <a:sym typeface="+mn-lt"/>
              </a:rPr>
              <a:t>乒乓球一体化平台</a:t>
            </a:r>
            <a:endParaRPr lang="zh-CN" altLang="en-US" sz="2000">
              <a:ln w="38100">
                <a:noFill/>
              </a:ln>
              <a:solidFill>
                <a:srgbClr val="223250"/>
              </a:solidFill>
              <a:latin typeface="+mj-ea"/>
              <a:ea typeface="+mj-ea"/>
              <a:sym typeface="+mn-lt"/>
            </a:endParaRPr>
          </a:p>
        </p:txBody>
      </p:sp>
      <p:sp>
        <p:nvSpPr>
          <p:cNvPr id="17" name="椭圆 16"/>
          <p:cNvSpPr/>
          <p:nvPr/>
        </p:nvSpPr>
        <p:spPr>
          <a:xfrm>
            <a:off x="8246745" y="172085"/>
            <a:ext cx="671830" cy="67183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217298" y="350082"/>
            <a:ext cx="715006" cy="33718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600" spc="0">
                <a:solidFill>
                  <a:srgbClr val="F4C68C"/>
                </a:solidFill>
                <a:effectLst/>
                <a:sym typeface="思源黑体 CN Normal" panose="020B0400000000000000" charset="-122"/>
              </a:rPr>
              <a:t>TJTT</a:t>
            </a:r>
            <a:endParaRPr lang="en-US" altLang="zh-CN" sz="1600" spc="0">
              <a:solidFill>
                <a:srgbClr val="F4C68C"/>
              </a:solidFill>
              <a:effectLst/>
              <a:sym typeface="思源黑体 CN Normal" panose="020B0400000000000000" charset="-122"/>
            </a:endParaRPr>
          </a:p>
        </p:txBody>
      </p:sp>
      <p:pic>
        <p:nvPicPr>
          <p:cNvPr id="6" name="图片 5" descr="1"/>
          <p:cNvPicPr>
            <a:picLocks noChangeAspect="1"/>
          </p:cNvPicPr>
          <p:nvPr/>
        </p:nvPicPr>
        <p:blipFill>
          <a:blip r:embed="rId1"/>
          <a:stretch>
            <a:fillRect/>
          </a:stretch>
        </p:blipFill>
        <p:spPr>
          <a:xfrm>
            <a:off x="5090795" y="1204595"/>
            <a:ext cx="3449955" cy="1236980"/>
          </a:xfrm>
          <a:prstGeom prst="rect">
            <a:avLst/>
          </a:prstGeom>
          <a:ln w="28575" cmpd="sng">
            <a:solidFill>
              <a:schemeClr val="accent1">
                <a:shade val="50000"/>
              </a:schemeClr>
            </a:solidFill>
            <a:prstDash val="solid"/>
            <a:miter lim="800000"/>
            <a:headEnd/>
            <a:tailEnd/>
          </a:ln>
          <a:effectLst>
            <a:outerShdw blurRad="50800" dist="38100" dir="2700000" algn="tl" rotWithShape="0">
              <a:prstClr val="black">
                <a:alpha val="40000"/>
              </a:prstClr>
            </a:outerShdw>
          </a:effectLst>
        </p:spPr>
      </p:pic>
      <p:pic>
        <p:nvPicPr>
          <p:cNvPr id="23" name="图片 22" descr="C:/Users/bozige/Desktop/logo1.pnglogo1"/>
          <p:cNvPicPr>
            <a:picLocks noChangeAspect="1"/>
          </p:cNvPicPr>
          <p:nvPr/>
        </p:nvPicPr>
        <p:blipFill>
          <a:blip r:embed="rId2"/>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pic>
        <p:nvPicPr>
          <p:cNvPr id="13" name="图片 12"/>
          <p:cNvPicPr>
            <a:picLocks noChangeAspect="1"/>
          </p:cNvPicPr>
          <p:nvPr/>
        </p:nvPicPr>
        <p:blipFill>
          <a:blip r:embed="rId3"/>
          <a:stretch>
            <a:fillRect/>
          </a:stretch>
        </p:blipFill>
        <p:spPr>
          <a:xfrm>
            <a:off x="5101590" y="2894965"/>
            <a:ext cx="3435350" cy="1327150"/>
          </a:xfrm>
          <a:prstGeom prst="rect">
            <a:avLst/>
          </a:prstGeom>
          <a:ln w="28575" cmpd="sng">
            <a:solidFill>
              <a:srgbClr val="F98543"/>
            </a:solidFill>
            <a:prstDash val="solid"/>
          </a:ln>
          <a:effectLst>
            <a:outerShdw blurRad="50800" dist="38100" algn="l" rotWithShape="0">
              <a:prstClr val="black">
                <a:alpha val="40000"/>
              </a:prstClr>
            </a:outerShdw>
          </a:effectLst>
        </p:spPr>
      </p:pic>
      <p:sp>
        <p:nvSpPr>
          <p:cNvPr id="16" name="文本框 15"/>
          <p:cNvSpPr txBox="1"/>
          <p:nvPr/>
        </p:nvSpPr>
        <p:spPr>
          <a:xfrm>
            <a:off x="418465" y="1503045"/>
            <a:ext cx="2034540" cy="24511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1000">
                <a:solidFill>
                  <a:srgbClr val="223250"/>
                </a:solidFill>
                <a:latin typeface="+mj-ea"/>
                <a:ea typeface="+mj-ea"/>
              </a:rPr>
              <a:t>T</a:t>
            </a:r>
            <a:r>
              <a:rPr lang="en-US" altLang="zh-CN" sz="1000">
                <a:solidFill>
                  <a:srgbClr val="223250"/>
                </a:solidFill>
                <a:latin typeface="+mj-ea"/>
                <a:ea typeface="+mj-ea"/>
              </a:rPr>
              <a:t>JTT  Integrated  </a:t>
            </a:r>
            <a:r>
              <a:rPr lang="en-US" altLang="zh-CN" sz="1000">
                <a:solidFill>
                  <a:srgbClr val="223250"/>
                </a:solidFill>
                <a:latin typeface="+mj-ea"/>
                <a:ea typeface="+mj-ea"/>
              </a:rPr>
              <a:t>Platform</a:t>
            </a:r>
            <a:endParaRPr lang="en-US" altLang="zh-CN" sz="1000">
              <a:solidFill>
                <a:srgbClr val="223250"/>
              </a:solidFill>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ppt_y</p:attrName>
                                        </p:attrNameLst>
                                      </p:cBhvr>
                                      <p:tavLst>
                                        <p:tav tm="0">
                                          <p:val>
                                            <p:strVal val="#ppt_y+#ppt_h*1.125000"/>
                                          </p:val>
                                        </p:tav>
                                        <p:tav tm="100000">
                                          <p:val>
                                            <p:strVal val="#ppt_y"/>
                                          </p:val>
                                        </p:tav>
                                      </p:tavLst>
                                    </p:anim>
                                    <p:animEffect transition="in" filter="wipe(up)">
                                      <p:cBhvr>
                                        <p:cTn id="8" dur="500"/>
                                        <p:tgtEl>
                                          <p:spTgt spid="2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up)">
                                      <p:cBhvr>
                                        <p:cTn id="16" dur="500"/>
                                        <p:tgtEl>
                                          <p:spTgt spid="5"/>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ppt_y</p:attrName>
                                        </p:attrNameLst>
                                      </p:cBhvr>
                                      <p:tavLst>
                                        <p:tav tm="0">
                                          <p:val>
                                            <p:strVal val="#ppt_y+#ppt_h*1.125000"/>
                                          </p:val>
                                        </p:tav>
                                        <p:tav tm="100000">
                                          <p:val>
                                            <p:strVal val="#ppt_y"/>
                                          </p:val>
                                        </p:tav>
                                      </p:tavLst>
                                    </p:anim>
                                    <p:animEffect transition="in" filter="wipe(up)">
                                      <p:cBhvr>
                                        <p:cTn id="26" dur="500"/>
                                        <p:tgtEl>
                                          <p:spTgt spid="6"/>
                                        </p:tgtEl>
                                      </p:cBhvr>
                                    </p:animEffect>
                                  </p:childTnLst>
                                </p:cTn>
                              </p:par>
                              <p:par>
                                <p:cTn id="27" presetID="1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p:tgtEl>
                                          <p:spTgt spid="13"/>
                                        </p:tgtEl>
                                        <p:attrNameLst>
                                          <p:attrName>ppt_y</p:attrName>
                                        </p:attrNameLst>
                                      </p:cBhvr>
                                      <p:tavLst>
                                        <p:tav tm="0">
                                          <p:val>
                                            <p:strVal val="#ppt_y+#ppt_h*1.125000"/>
                                          </p:val>
                                        </p:tav>
                                        <p:tav tm="100000">
                                          <p:val>
                                            <p:strVal val="#ppt_y"/>
                                          </p:val>
                                        </p:tav>
                                      </p:tavLst>
                                    </p:anim>
                                    <p:animEffect transition="in" filter="wipe(up)">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6" grpId="0"/>
      <p:bldP spid="5" grpId="0" animBg="1"/>
      <p:bldP spid="21" grpId="0"/>
      <p:bldP spid="29" grpId="1"/>
      <p:bldP spid="16" grpId="1"/>
      <p:bldP spid="5" grpId="1" animBg="1"/>
      <p:bldP spid="2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889" y="1838822"/>
            <a:ext cx="4794727" cy="768350"/>
          </a:xfrm>
          <a:prstGeom prst="rect">
            <a:avLst/>
          </a:prstGeom>
        </p:spPr>
        <p:txBody>
          <a:bodyPr wrap="square">
            <a:spAutoFit/>
          </a:bodyPr>
          <a:lstStyle/>
          <a:p>
            <a:pPr defTabSz="914400"/>
            <a:r>
              <a:rPr lang="zh-CN" altLang="en-US" sz="4400" b="1" i="0">
                <a:solidFill>
                  <a:srgbClr val="223250"/>
                </a:solidFill>
                <a:effectLst/>
                <a:latin typeface="+mj-ea"/>
                <a:ea typeface="+mj-ea"/>
              </a:rPr>
              <a:t>技术</a:t>
            </a:r>
            <a:r>
              <a:rPr lang="zh-CN" altLang="en-US" sz="4400" b="1" i="0">
                <a:solidFill>
                  <a:srgbClr val="223250"/>
                </a:solidFill>
                <a:effectLst/>
                <a:latin typeface="+mj-ea"/>
                <a:ea typeface="+mj-ea"/>
              </a:rPr>
              <a:t>研发</a:t>
            </a:r>
            <a:endParaRPr lang="zh-CN" altLang="en-US" sz="4400" b="1" i="0">
              <a:solidFill>
                <a:srgbClr val="223250"/>
              </a:solidFill>
              <a:effectLst/>
              <a:latin typeface="+mj-ea"/>
              <a:ea typeface="+mj-ea"/>
            </a:endParaRP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TWO</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endParaRPr lang="en-US" altLang="zh-CN" sz="1000">
              <a:ln w="19050">
                <a:noFill/>
              </a:ln>
              <a:solidFill>
                <a:srgbClr val="F4C68C"/>
              </a:solidFill>
              <a:latin typeface="+mj-ea"/>
              <a:ea typeface="+mj-ea"/>
            </a:endParaRPr>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041569"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TWO</a:t>
            </a:r>
            <a:endParaRPr lang="zh-CN" altLang="en-US" sz="1100">
              <a:latin typeface="+mj-ea"/>
              <a:ea typeface="+mj-ea"/>
            </a:endParaRPr>
          </a:p>
        </p:txBody>
      </p:sp>
      <p:pic>
        <p:nvPicPr>
          <p:cNvPr id="3" name="图片 2" descr="C:/Users/bozige/Desktop/logo1.pnglogo1"/>
          <p:cNvPicPr>
            <a:picLocks noChangeAspect="1"/>
          </p:cNvPicPr>
          <p:nvPr/>
        </p:nvPicPr>
        <p:blipFill>
          <a:blip r:embed="rId1"/>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869" y="125808"/>
            <a:ext cx="2355931"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组织</a:t>
            </a:r>
            <a:r>
              <a:rPr lang="zh-CN" altLang="en-US" sz="2400">
                <a:ln w="38100">
                  <a:noFill/>
                </a:ln>
                <a:solidFill>
                  <a:srgbClr val="223250"/>
                </a:solidFill>
                <a:latin typeface="+mj-ea"/>
                <a:ea typeface="+mj-ea"/>
                <a:sym typeface="+mn-lt"/>
              </a:rPr>
              <a:t>架构</a:t>
            </a:r>
            <a:endParaRPr lang="zh-CN" altLang="en-US" sz="2400">
              <a:ln w="38100">
                <a:noFill/>
              </a:ln>
              <a:solidFill>
                <a:srgbClr val="223250"/>
              </a:solidFill>
              <a:latin typeface="+mj-ea"/>
              <a:ea typeface="+mj-ea"/>
              <a:sym typeface="+mn-lt"/>
            </a:endParaRPr>
          </a:p>
        </p:txBody>
      </p:sp>
      <p:sp>
        <p:nvSpPr>
          <p:cNvPr id="15" name="文本框 14"/>
          <p:cNvSpPr txBox="1"/>
          <p:nvPr/>
        </p:nvSpPr>
        <p:spPr>
          <a:xfrm>
            <a:off x="314325" y="558800"/>
            <a:ext cx="198882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ORGANIZATION </a:t>
            </a:r>
            <a:r>
              <a:rPr lang="en-US" altLang="zh-CN" sz="900">
                <a:solidFill>
                  <a:schemeClr val="tx1">
                    <a:lumMod val="75000"/>
                    <a:lumOff val="25000"/>
                  </a:schemeClr>
                </a:solidFill>
              </a:rPr>
              <a:t>FRAMEWORK</a:t>
            </a:r>
            <a:endParaRPr lang="en-US" altLang="zh-CN" sz="900">
              <a:solidFill>
                <a:schemeClr val="tx1">
                  <a:lumMod val="75000"/>
                  <a:lumOff val="25000"/>
                </a:schemeClr>
              </a:solidFill>
            </a:endParaRP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
            </p:custDataLst>
          </p:nvPr>
        </p:nvSpPr>
        <p:spPr>
          <a:xfrm rot="3600000">
            <a:off x="4794028" y="2558291"/>
            <a:ext cx="759514" cy="25510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sp>
        <p:nvSpPr>
          <p:cNvPr id="11" name="任意多边形: 形状 10"/>
          <p:cNvSpPr/>
          <p:nvPr>
            <p:custDataLst>
              <p:tags r:id="rId2"/>
            </p:custDataLst>
          </p:nvPr>
        </p:nvSpPr>
        <p:spPr>
          <a:xfrm>
            <a:off x="4186555" y="3600450"/>
            <a:ext cx="791210" cy="255270"/>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sp>
        <p:nvSpPr>
          <p:cNvPr id="13" name="任意多边形: 形状 12"/>
          <p:cNvSpPr/>
          <p:nvPr>
            <p:custDataLst>
              <p:tags r:id="rId3"/>
            </p:custDataLst>
          </p:nvPr>
        </p:nvSpPr>
        <p:spPr>
          <a:xfrm rot="18000000">
            <a:off x="3590456" y="2558291"/>
            <a:ext cx="759514" cy="25510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sp>
        <p:nvSpPr>
          <p:cNvPr id="24" name="文本框 23"/>
          <p:cNvSpPr txBox="1"/>
          <p:nvPr>
            <p:custDataLst>
              <p:tags r:id="rId4"/>
            </p:custDataLst>
          </p:nvPr>
        </p:nvSpPr>
        <p:spPr>
          <a:xfrm>
            <a:off x="5544185" y="965200"/>
            <a:ext cx="1308100" cy="92202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1200">
                <a:solidFill>
                  <a:schemeClr val="tx1">
                    <a:lumMod val="65000"/>
                    <a:lumOff val="35000"/>
                  </a:schemeClr>
                </a:solidFill>
              </a:rPr>
              <a:t>小程序开发</a:t>
            </a:r>
            <a:endParaRPr lang="zh-CN" altLang="en-US" sz="1200">
              <a:solidFill>
                <a:schemeClr val="tx1">
                  <a:lumMod val="65000"/>
                  <a:lumOff val="35000"/>
                </a:schemeClr>
              </a:solidFill>
            </a:endParaRPr>
          </a:p>
          <a:p>
            <a:pPr>
              <a:buClr>
                <a:schemeClr val="accent2"/>
              </a:buClr>
            </a:pPr>
            <a:r>
              <a:rPr lang="zh-CN" altLang="en-US" sz="1200">
                <a:solidFill>
                  <a:schemeClr val="tx1">
                    <a:lumMod val="65000"/>
                    <a:lumOff val="35000"/>
                  </a:schemeClr>
                </a:solidFill>
              </a:rPr>
              <a:t>平台运行管理</a:t>
            </a:r>
            <a:endParaRPr lang="zh-CN" altLang="en-US" sz="1200">
              <a:solidFill>
                <a:schemeClr val="tx1">
                  <a:lumMod val="65000"/>
                  <a:lumOff val="35000"/>
                </a:schemeClr>
              </a:solidFill>
            </a:endParaRPr>
          </a:p>
          <a:p>
            <a:pPr>
              <a:buClr>
                <a:schemeClr val="accent2"/>
              </a:buClr>
            </a:pPr>
            <a:r>
              <a:rPr lang="zh-CN" altLang="en-US" sz="1200">
                <a:solidFill>
                  <a:schemeClr val="tx1">
                    <a:lumMod val="65000"/>
                    <a:lumOff val="35000"/>
                  </a:schemeClr>
                </a:solidFill>
              </a:rPr>
              <a:t>平台运行维护</a:t>
            </a:r>
            <a:endParaRPr lang="zh-CN" altLang="en-US" sz="1200">
              <a:solidFill>
                <a:schemeClr val="tx1">
                  <a:lumMod val="65000"/>
                  <a:lumOff val="35000"/>
                </a:schemeClr>
              </a:solidFill>
            </a:endParaRPr>
          </a:p>
        </p:txBody>
      </p:sp>
      <p:sp>
        <p:nvSpPr>
          <p:cNvPr id="25" name="文本框 24"/>
          <p:cNvSpPr txBox="1"/>
          <p:nvPr>
            <p:custDataLst>
              <p:tags r:id="rId5"/>
            </p:custDataLst>
          </p:nvPr>
        </p:nvSpPr>
        <p:spPr>
          <a:xfrm>
            <a:off x="5681345" y="1886585"/>
            <a:ext cx="252476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1600" b="0">
                <a:solidFill>
                  <a:srgbClr val="223250"/>
                </a:solidFill>
              </a:rPr>
              <a:t>平台开发</a:t>
            </a:r>
            <a:r>
              <a:rPr lang="en-US" altLang="zh-CN" sz="1600" b="0">
                <a:solidFill>
                  <a:srgbClr val="223250"/>
                </a:solidFill>
              </a:rPr>
              <a:t>+</a:t>
            </a:r>
            <a:r>
              <a:rPr lang="zh-CN" altLang="en-US" sz="1600" b="0">
                <a:solidFill>
                  <a:srgbClr val="223250"/>
                </a:solidFill>
              </a:rPr>
              <a:t>数学建模</a:t>
            </a:r>
            <a:endParaRPr lang="zh-CN" altLang="en-US" sz="1600" b="0">
              <a:solidFill>
                <a:srgbClr val="223250"/>
              </a:solidFill>
            </a:endParaRPr>
          </a:p>
        </p:txBody>
      </p:sp>
      <p:sp>
        <p:nvSpPr>
          <p:cNvPr id="26" name="文本框 25"/>
          <p:cNvSpPr txBox="1"/>
          <p:nvPr>
            <p:custDataLst>
              <p:tags r:id="rId6"/>
            </p:custDataLst>
          </p:nvPr>
        </p:nvSpPr>
        <p:spPr>
          <a:xfrm>
            <a:off x="6734838" y="3227290"/>
            <a:ext cx="1953963" cy="92202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1200">
                <a:solidFill>
                  <a:schemeClr val="tx1">
                    <a:lumMod val="65000"/>
                    <a:lumOff val="35000"/>
                  </a:schemeClr>
                </a:solidFill>
              </a:rPr>
              <a:t>文创设计</a:t>
            </a:r>
            <a:endParaRPr lang="zh-CN" altLang="en-US" sz="1200">
              <a:solidFill>
                <a:schemeClr val="tx1">
                  <a:lumMod val="65000"/>
                  <a:lumOff val="35000"/>
                </a:schemeClr>
              </a:solidFill>
            </a:endParaRPr>
          </a:p>
          <a:p>
            <a:pPr>
              <a:buClr>
                <a:schemeClr val="accent2"/>
              </a:buClr>
            </a:pPr>
            <a:r>
              <a:rPr lang="zh-CN" altLang="en-US" sz="1200">
                <a:solidFill>
                  <a:schemeClr val="tx1">
                    <a:lumMod val="65000"/>
                    <a:lumOff val="35000"/>
                  </a:schemeClr>
                </a:solidFill>
              </a:rPr>
              <a:t>自媒体运营</a:t>
            </a:r>
            <a:endParaRPr lang="zh-CN" altLang="en-US" sz="1200">
              <a:solidFill>
                <a:schemeClr val="tx1">
                  <a:lumMod val="65000"/>
                  <a:lumOff val="35000"/>
                </a:schemeClr>
              </a:solidFill>
            </a:endParaRPr>
          </a:p>
          <a:p>
            <a:pPr>
              <a:buClr>
                <a:schemeClr val="accent2"/>
              </a:buClr>
            </a:pPr>
            <a:r>
              <a:rPr lang="zh-CN" altLang="en-US" sz="1200">
                <a:solidFill>
                  <a:schemeClr val="tx1">
                    <a:lumMod val="65000"/>
                    <a:lumOff val="35000"/>
                  </a:schemeClr>
                </a:solidFill>
              </a:rPr>
              <a:t>团队文化</a:t>
            </a:r>
            <a:r>
              <a:rPr lang="zh-CN" altLang="en-US" sz="1200">
                <a:solidFill>
                  <a:schemeClr val="tx1">
                    <a:lumMod val="65000"/>
                    <a:lumOff val="35000"/>
                  </a:schemeClr>
                </a:solidFill>
              </a:rPr>
              <a:t>打造</a:t>
            </a:r>
            <a:endParaRPr lang="zh-CN" altLang="en-US" sz="1200">
              <a:solidFill>
                <a:schemeClr val="tx1">
                  <a:lumMod val="65000"/>
                  <a:lumOff val="35000"/>
                </a:schemeClr>
              </a:solidFill>
            </a:endParaRPr>
          </a:p>
        </p:txBody>
      </p:sp>
      <p:sp>
        <p:nvSpPr>
          <p:cNvPr id="27" name="文本框 26"/>
          <p:cNvSpPr txBox="1"/>
          <p:nvPr>
            <p:custDataLst>
              <p:tags r:id="rId7"/>
            </p:custDataLst>
          </p:nvPr>
        </p:nvSpPr>
        <p:spPr>
          <a:xfrm>
            <a:off x="6871998" y="4171581"/>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zh-CN" altLang="en-US" sz="1600" b="0">
                <a:solidFill>
                  <a:srgbClr val="223250"/>
                </a:solidFill>
              </a:rPr>
              <a:t>设计</a:t>
            </a:r>
            <a:r>
              <a:rPr lang="en-US" altLang="zh-CN" sz="1600" b="0">
                <a:solidFill>
                  <a:srgbClr val="223250"/>
                </a:solidFill>
              </a:rPr>
              <a:t>+</a:t>
            </a:r>
            <a:r>
              <a:rPr lang="zh-CN" altLang="en-US" sz="1600" b="0">
                <a:solidFill>
                  <a:srgbClr val="223250"/>
                </a:solidFill>
              </a:rPr>
              <a:t>宣传</a:t>
            </a:r>
            <a:r>
              <a:rPr lang="en-US" altLang="zh-CN" sz="1600" b="0">
                <a:solidFill>
                  <a:srgbClr val="223250"/>
                </a:solidFill>
              </a:rPr>
              <a:t>+</a:t>
            </a:r>
            <a:r>
              <a:rPr lang="zh-CN" altLang="en-US" sz="1600" b="0">
                <a:solidFill>
                  <a:srgbClr val="223250"/>
                </a:solidFill>
              </a:rPr>
              <a:t>公关</a:t>
            </a:r>
            <a:endParaRPr lang="zh-CN" altLang="en-US" sz="1600" b="0">
              <a:solidFill>
                <a:srgbClr val="223250"/>
              </a:solidFill>
            </a:endParaRPr>
          </a:p>
        </p:txBody>
      </p:sp>
      <p:sp>
        <p:nvSpPr>
          <p:cNvPr id="28" name="文本框 27"/>
          <p:cNvSpPr txBox="1"/>
          <p:nvPr>
            <p:custDataLst>
              <p:tags r:id="rId8"/>
            </p:custDataLst>
          </p:nvPr>
        </p:nvSpPr>
        <p:spPr>
          <a:xfrm>
            <a:off x="378427" y="3246987"/>
            <a:ext cx="1953963" cy="92202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r">
              <a:buClr>
                <a:schemeClr val="accent2"/>
              </a:buClr>
            </a:pPr>
            <a:r>
              <a:rPr lang="zh-CN" altLang="en-US" sz="1200">
                <a:solidFill>
                  <a:schemeClr val="tx1">
                    <a:lumMod val="65000"/>
                    <a:lumOff val="35000"/>
                  </a:schemeClr>
                </a:solidFill>
              </a:rPr>
              <a:t>常规比赛组织</a:t>
            </a:r>
            <a:endParaRPr lang="zh-CN" altLang="en-US" sz="1200">
              <a:solidFill>
                <a:schemeClr val="tx1">
                  <a:lumMod val="65000"/>
                  <a:lumOff val="35000"/>
                </a:schemeClr>
              </a:solidFill>
            </a:endParaRPr>
          </a:p>
          <a:p>
            <a:pPr algn="r">
              <a:buClr>
                <a:schemeClr val="accent2"/>
              </a:buClr>
            </a:pPr>
            <a:r>
              <a:rPr lang="zh-CN" altLang="en-US" sz="1200">
                <a:solidFill>
                  <a:schemeClr val="tx1">
                    <a:lumMod val="65000"/>
                    <a:lumOff val="35000"/>
                  </a:schemeClr>
                </a:solidFill>
              </a:rPr>
              <a:t>统筹各项目进度</a:t>
            </a:r>
            <a:endParaRPr lang="zh-CN" altLang="en-US" sz="1200">
              <a:solidFill>
                <a:schemeClr val="tx1">
                  <a:lumMod val="65000"/>
                  <a:lumOff val="35000"/>
                </a:schemeClr>
              </a:solidFill>
            </a:endParaRPr>
          </a:p>
          <a:p>
            <a:pPr algn="r">
              <a:buClr>
                <a:schemeClr val="accent2"/>
              </a:buClr>
            </a:pPr>
            <a:r>
              <a:rPr lang="zh-CN" altLang="en-US" sz="1200">
                <a:solidFill>
                  <a:schemeClr val="tx1">
                    <a:lumMod val="65000"/>
                    <a:lumOff val="35000"/>
                  </a:schemeClr>
                </a:solidFill>
              </a:rPr>
              <a:t>提供</a:t>
            </a:r>
            <a:r>
              <a:rPr lang="zh-CN" altLang="en-US" sz="1200">
                <a:solidFill>
                  <a:schemeClr val="tx1">
                    <a:lumMod val="65000"/>
                    <a:lumOff val="35000"/>
                  </a:schemeClr>
                </a:solidFill>
              </a:rPr>
              <a:t>物质保障</a:t>
            </a:r>
            <a:endParaRPr lang="zh-CN" altLang="en-US" sz="1200">
              <a:solidFill>
                <a:schemeClr val="tx1">
                  <a:lumMod val="65000"/>
                  <a:lumOff val="35000"/>
                </a:schemeClr>
              </a:solidFill>
            </a:endParaRPr>
          </a:p>
        </p:txBody>
      </p:sp>
      <p:sp>
        <p:nvSpPr>
          <p:cNvPr id="30" name="文本框 29"/>
          <p:cNvSpPr txBox="1"/>
          <p:nvPr>
            <p:custDataLst>
              <p:tags r:id="rId9"/>
            </p:custDataLst>
          </p:nvPr>
        </p:nvSpPr>
        <p:spPr>
          <a:xfrm>
            <a:off x="438405" y="4179848"/>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r"/>
            <a:r>
              <a:rPr lang="zh-CN" altLang="en-US" sz="1600" b="0">
                <a:solidFill>
                  <a:srgbClr val="223250"/>
                </a:solidFill>
              </a:rPr>
              <a:t>赛事</a:t>
            </a:r>
            <a:r>
              <a:rPr lang="en-US" altLang="zh-CN" sz="1600" b="0">
                <a:solidFill>
                  <a:srgbClr val="223250"/>
                </a:solidFill>
              </a:rPr>
              <a:t>+</a:t>
            </a:r>
            <a:r>
              <a:rPr lang="zh-CN" altLang="en-US" sz="1600" b="0">
                <a:solidFill>
                  <a:srgbClr val="223250"/>
                </a:solidFill>
              </a:rPr>
              <a:t>后勤</a:t>
            </a:r>
            <a:r>
              <a:rPr lang="en-US" altLang="zh-CN" sz="1600" b="0">
                <a:solidFill>
                  <a:srgbClr val="223250"/>
                </a:solidFill>
              </a:rPr>
              <a:t>+</a:t>
            </a:r>
            <a:r>
              <a:rPr lang="zh-CN" altLang="en-US" sz="1600" b="0">
                <a:solidFill>
                  <a:srgbClr val="223250"/>
                </a:solidFill>
              </a:rPr>
              <a:t>财务</a:t>
            </a:r>
            <a:endParaRPr lang="zh-CN" altLang="en-US" sz="1600" b="0">
              <a:solidFill>
                <a:srgbClr val="223250"/>
              </a:solidFill>
            </a:endParaRPr>
          </a:p>
        </p:txBody>
      </p:sp>
      <p:grpSp>
        <p:nvGrpSpPr>
          <p:cNvPr id="4" name="组合 3"/>
          <p:cNvGrpSpPr/>
          <p:nvPr>
            <p:custDataLst>
              <p:tags r:id="rId10"/>
            </p:custDataLst>
          </p:nvPr>
        </p:nvGrpSpPr>
        <p:grpSpPr>
          <a:xfrm>
            <a:off x="3696335" y="1278890"/>
            <a:ext cx="1751330" cy="728980"/>
            <a:chOff x="5821" y="2014"/>
            <a:chExt cx="2758" cy="1148"/>
          </a:xfrm>
        </p:grpSpPr>
        <p:sp>
          <p:nvSpPr>
            <p:cNvPr id="8" name="任意多边形: 形状 7"/>
            <p:cNvSpPr/>
            <p:nvPr>
              <p:custDataLst>
                <p:tags r:id="rId11"/>
              </p:custDataLst>
            </p:nvPr>
          </p:nvSpPr>
          <p:spPr>
            <a:xfrm>
              <a:off x="6052" y="2014"/>
              <a:ext cx="2296" cy="1148"/>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olidFill>
              <a:srgbClr val="2232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58" tIns="160358" rIns="160358" bIns="16035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21" name="文本框 20"/>
            <p:cNvSpPr txBox="1"/>
            <p:nvPr>
              <p:custDataLst>
                <p:tags r:id="rId12"/>
              </p:custDataLst>
            </p:nvPr>
          </p:nvSpPr>
          <p:spPr>
            <a:xfrm>
              <a:off x="5821" y="2347"/>
              <a:ext cx="2758" cy="531"/>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zh-CN" altLang="en-US" sz="1600" b="0">
                  <a:solidFill>
                    <a:schemeClr val="accent1"/>
                  </a:solidFill>
                </a:rPr>
                <a:t>技术端</a:t>
              </a:r>
              <a:endParaRPr lang="zh-CN" altLang="en-US" sz="1600" b="0">
                <a:solidFill>
                  <a:schemeClr val="accent1"/>
                </a:solidFill>
              </a:endParaRPr>
            </a:p>
          </p:txBody>
        </p:sp>
      </p:grpSp>
      <p:grpSp>
        <p:nvGrpSpPr>
          <p:cNvPr id="5" name="组合 4"/>
          <p:cNvGrpSpPr/>
          <p:nvPr>
            <p:custDataLst>
              <p:tags r:id="rId13"/>
            </p:custDataLst>
          </p:nvPr>
        </p:nvGrpSpPr>
        <p:grpSpPr>
          <a:xfrm>
            <a:off x="2452370" y="3363595"/>
            <a:ext cx="1751330" cy="728980"/>
            <a:chOff x="3862" y="5297"/>
            <a:chExt cx="2758" cy="1148"/>
          </a:xfrm>
        </p:grpSpPr>
        <p:sp>
          <p:nvSpPr>
            <p:cNvPr id="12" name="任意多边形: 形状 11"/>
            <p:cNvSpPr/>
            <p:nvPr>
              <p:custDataLst>
                <p:tags r:id="rId14"/>
              </p:custDataLst>
            </p:nvPr>
          </p:nvSpPr>
          <p:spPr>
            <a:xfrm>
              <a:off x="4093" y="5297"/>
              <a:ext cx="2296" cy="1148"/>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olidFill>
              <a:srgbClr val="2232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58" tIns="160358" rIns="160358" bIns="16035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22" name="文本框 21"/>
            <p:cNvSpPr txBox="1"/>
            <p:nvPr>
              <p:custDataLst>
                <p:tags r:id="rId15"/>
              </p:custDataLst>
            </p:nvPr>
          </p:nvSpPr>
          <p:spPr>
            <a:xfrm>
              <a:off x="3862" y="5605"/>
              <a:ext cx="2758" cy="531"/>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zh-CN" altLang="en-US" sz="1600" b="0">
                  <a:solidFill>
                    <a:schemeClr val="accent1"/>
                  </a:solidFill>
                </a:rPr>
                <a:t>组织端</a:t>
              </a:r>
              <a:endParaRPr lang="zh-CN" altLang="en-US" sz="1600" b="0">
                <a:solidFill>
                  <a:schemeClr val="accent1"/>
                </a:solidFill>
              </a:endParaRPr>
            </a:p>
          </p:txBody>
        </p:sp>
      </p:grpSp>
      <p:grpSp>
        <p:nvGrpSpPr>
          <p:cNvPr id="6" name="组合 5"/>
          <p:cNvGrpSpPr/>
          <p:nvPr>
            <p:custDataLst>
              <p:tags r:id="rId16"/>
            </p:custDataLst>
          </p:nvPr>
        </p:nvGrpSpPr>
        <p:grpSpPr>
          <a:xfrm>
            <a:off x="4960620" y="3363595"/>
            <a:ext cx="1751330" cy="728980"/>
            <a:chOff x="7812" y="5297"/>
            <a:chExt cx="2758" cy="1148"/>
          </a:xfrm>
        </p:grpSpPr>
        <p:sp>
          <p:nvSpPr>
            <p:cNvPr id="10" name="任意多边形: 形状 9"/>
            <p:cNvSpPr/>
            <p:nvPr>
              <p:custDataLst>
                <p:tags r:id="rId17"/>
              </p:custDataLst>
            </p:nvPr>
          </p:nvSpPr>
          <p:spPr>
            <a:xfrm>
              <a:off x="8043" y="5297"/>
              <a:ext cx="2296" cy="1148"/>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olidFill>
              <a:srgbClr val="2232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58" tIns="160358" rIns="160358" bIns="16035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23" name="文本框 22"/>
            <p:cNvSpPr txBox="1"/>
            <p:nvPr>
              <p:custDataLst>
                <p:tags r:id="rId18"/>
              </p:custDataLst>
            </p:nvPr>
          </p:nvSpPr>
          <p:spPr>
            <a:xfrm>
              <a:off x="7812" y="5605"/>
              <a:ext cx="2758" cy="531"/>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zh-CN" altLang="en-US" sz="1600" b="0">
                  <a:solidFill>
                    <a:schemeClr val="accent1"/>
                  </a:solidFill>
                </a:rPr>
                <a:t>文化端</a:t>
              </a:r>
              <a:endParaRPr lang="zh-CN" altLang="en-US" sz="1600" b="0">
                <a:solidFill>
                  <a:schemeClr val="accent1"/>
                </a:solidFill>
              </a:endParaRPr>
            </a:p>
          </p:txBody>
        </p:sp>
      </p:grpSp>
      <p:pic>
        <p:nvPicPr>
          <p:cNvPr id="20" name="图片 19" descr="C:/Users/bozige/Desktop/logo1.pnglogo1"/>
          <p:cNvPicPr>
            <a:picLocks noChangeAspect="1"/>
          </p:cNvPicPr>
          <p:nvPr/>
        </p:nvPicPr>
        <p:blipFill>
          <a:blip r:embed="rId19"/>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sp>
        <p:nvSpPr>
          <p:cNvPr id="7" name="矩形 6"/>
          <p:cNvSpPr/>
          <p:nvPr/>
        </p:nvSpPr>
        <p:spPr>
          <a:xfrm>
            <a:off x="8915400" y="1341644"/>
            <a:ext cx="228600" cy="24831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30" grpId="0"/>
      <p:bldP spid="30" grpId="1"/>
      <p:bldP spid="26" grpId="0"/>
      <p:bldP spid="26" grpId="1"/>
      <p:bldP spid="27" grpId="0"/>
      <p:bldP spid="27" grpId="1"/>
      <p:bldP spid="24" grpId="0"/>
      <p:bldP spid="24" grpId="1"/>
      <p:bldP spid="25" grpId="0"/>
      <p:bldP spid="2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
            </p:custDataLst>
          </p:nvPr>
        </p:nvSpPr>
        <p:spPr>
          <a:xfrm rot="3600000">
            <a:off x="4794028" y="2558291"/>
            <a:ext cx="759514" cy="25510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sp>
        <p:nvSpPr>
          <p:cNvPr id="11" name="任意多边形: 形状 10"/>
          <p:cNvSpPr/>
          <p:nvPr>
            <p:custDataLst>
              <p:tags r:id="rId2"/>
            </p:custDataLst>
          </p:nvPr>
        </p:nvSpPr>
        <p:spPr>
          <a:xfrm>
            <a:off x="4186555" y="3600450"/>
            <a:ext cx="791210" cy="255270"/>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sp>
        <p:nvSpPr>
          <p:cNvPr id="13" name="任意多边形: 形状 12"/>
          <p:cNvSpPr/>
          <p:nvPr>
            <p:custDataLst>
              <p:tags r:id="rId3"/>
            </p:custDataLst>
          </p:nvPr>
        </p:nvSpPr>
        <p:spPr>
          <a:xfrm rot="18000000">
            <a:off x="3590456" y="2558291"/>
            <a:ext cx="759514" cy="25510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pic>
        <p:nvPicPr>
          <p:cNvPr id="20" name="图片 19" descr="C:/Users/bozige/Desktop/logo1.pnglogo1"/>
          <p:cNvPicPr>
            <a:picLocks noChangeAspect="1"/>
          </p:cNvPicPr>
          <p:nvPr/>
        </p:nvPicPr>
        <p:blipFill>
          <a:blip r:embed="rId4"/>
          <a:srcRect t="322" b="435"/>
          <a:stretch>
            <a:fillRect/>
          </a:stretch>
        </p:blipFill>
        <p:spPr>
          <a:xfrm>
            <a:off x="8274685" y="200025"/>
            <a:ext cx="617855" cy="613410"/>
          </a:xfrm>
          <a:prstGeom prst="ellipse">
            <a:avLst/>
          </a:prstGeom>
          <a:ln w="28575" cmpd="sng">
            <a:solidFill>
              <a:schemeClr val="accent1">
                <a:shade val="50000"/>
              </a:schemeClr>
            </a:solidFill>
            <a:prstDash val="solid"/>
          </a:ln>
        </p:spPr>
      </p:pic>
      <p:pic>
        <p:nvPicPr>
          <p:cNvPr id="3" name="图片 2"/>
          <p:cNvPicPr/>
          <p:nvPr/>
        </p:nvPicPr>
        <p:blipFill>
          <a:blip r:embed="rId5"/>
        </p:blipFill>
        <p:spPr>
          <a:xfrm>
            <a:off x="237490" y="3078480"/>
            <a:ext cx="3945890" cy="1930400"/>
          </a:xfrm>
          <a:prstGeom prst="rect">
            <a:avLst/>
          </a:prstGeom>
        </p:spPr>
      </p:pic>
      <p:pic>
        <p:nvPicPr>
          <p:cNvPr id="7" name="图片 6"/>
          <p:cNvPicPr/>
          <p:nvPr/>
        </p:nvPicPr>
        <p:blipFill>
          <a:blip r:embed="rId6"/>
        </p:blipFill>
        <p:spPr>
          <a:xfrm>
            <a:off x="5087620" y="3078480"/>
            <a:ext cx="3895090" cy="1908810"/>
          </a:xfrm>
          <a:prstGeom prst="rect">
            <a:avLst/>
          </a:prstGeom>
        </p:spPr>
      </p:pic>
      <p:pic>
        <p:nvPicPr>
          <p:cNvPr id="16" name="图片 15"/>
          <p:cNvPicPr>
            <a:picLocks noChangeAspect="1"/>
          </p:cNvPicPr>
          <p:nvPr/>
        </p:nvPicPr>
        <p:blipFill>
          <a:blip r:embed="rId7"/>
          <a:stretch>
            <a:fillRect/>
          </a:stretch>
        </p:blipFill>
        <p:spPr>
          <a:xfrm>
            <a:off x="2792730" y="341630"/>
            <a:ext cx="4665345" cy="1940560"/>
          </a:xfrm>
          <a:prstGeom prst="rect">
            <a:avLst/>
          </a:prstGeom>
        </p:spPr>
      </p:pic>
      <p:sp>
        <p:nvSpPr>
          <p:cNvPr id="17" name="矩形 16"/>
          <p:cNvSpPr/>
          <p:nvPr/>
        </p:nvSpPr>
        <p:spPr>
          <a:xfrm>
            <a:off x="301869" y="125808"/>
            <a:ext cx="2355931"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组织</a:t>
            </a:r>
            <a:r>
              <a:rPr lang="zh-CN" altLang="en-US" sz="2400">
                <a:ln w="38100">
                  <a:noFill/>
                </a:ln>
                <a:solidFill>
                  <a:srgbClr val="223250"/>
                </a:solidFill>
                <a:latin typeface="+mj-ea"/>
                <a:ea typeface="+mj-ea"/>
                <a:sym typeface="+mn-lt"/>
              </a:rPr>
              <a:t>架构</a:t>
            </a:r>
            <a:endParaRPr lang="zh-CN" altLang="en-US" sz="2400">
              <a:ln w="38100">
                <a:noFill/>
              </a:ln>
              <a:solidFill>
                <a:srgbClr val="223250"/>
              </a:solidFill>
              <a:latin typeface="+mj-ea"/>
              <a:ea typeface="+mj-ea"/>
              <a:sym typeface="+mn-lt"/>
            </a:endParaRPr>
          </a:p>
        </p:txBody>
      </p:sp>
      <p:sp>
        <p:nvSpPr>
          <p:cNvPr id="18" name="文本框 17"/>
          <p:cNvSpPr txBox="1"/>
          <p:nvPr/>
        </p:nvSpPr>
        <p:spPr>
          <a:xfrm>
            <a:off x="314325" y="558800"/>
            <a:ext cx="198882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just"/>
            <a:r>
              <a:rPr lang="en-US" altLang="zh-CN" sz="900">
                <a:solidFill>
                  <a:schemeClr val="tx1">
                    <a:lumMod val="75000"/>
                    <a:lumOff val="25000"/>
                  </a:schemeClr>
                </a:solidFill>
              </a:rPr>
              <a:t>ORGANIZATION </a:t>
            </a:r>
            <a:r>
              <a:rPr lang="en-US" altLang="zh-CN" sz="900">
                <a:solidFill>
                  <a:schemeClr val="tx1">
                    <a:lumMod val="75000"/>
                    <a:lumOff val="25000"/>
                  </a:schemeClr>
                </a:solidFill>
              </a:rPr>
              <a:t>FRAMEWORK</a:t>
            </a:r>
            <a:endParaRPr lang="en-US" altLang="zh-CN" sz="900">
              <a:solidFill>
                <a:schemeClr val="tx1">
                  <a:lumMod val="75000"/>
                  <a:lumOff val="25000"/>
                </a:schemeClr>
              </a:solidFill>
            </a:endParaRPr>
          </a:p>
        </p:txBody>
      </p:sp>
      <p:sp>
        <p:nvSpPr>
          <p:cNvPr id="4" name="矩形 3"/>
          <p:cNvSpPr/>
          <p:nvPr/>
        </p:nvSpPr>
        <p:spPr>
          <a:xfrm>
            <a:off x="8915400" y="1341644"/>
            <a:ext cx="228600" cy="24831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ppt_y</p:attrName>
                                        </p:attrNameLst>
                                      </p:cBhvr>
                                      <p:tavLst>
                                        <p:tav tm="0">
                                          <p:val>
                                            <p:strVal val="#ppt_y+#ppt_h*1.125000"/>
                                          </p:val>
                                        </p:tav>
                                        <p:tav tm="100000">
                                          <p:val>
                                            <p:strVal val="#ppt_y"/>
                                          </p:val>
                                        </p:tav>
                                      </p:tavLst>
                                    </p:anim>
                                    <p:animEffect transition="in" filter="wipe(up)">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100.xml><?xml version="1.0" encoding="utf-8"?>
<p:tagLst xmlns:p="http://schemas.openxmlformats.org/presentationml/2006/main">
  <p:tag name="KSO_WM_SLIDE_ID" val="diagram20231066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1066"/>
  <p:tag name="KSO_WM_SLIDE_TYPE" val="text"/>
  <p:tag name="KSO_WM_SLIDE_SUBTYPE" val="diag"/>
  <p:tag name="KSO_WM_SLIDE_SIZE" val="719.229*355.129"/>
  <p:tag name="KSO_WM_SLIDE_POSITION" val="94.8618*98.9436"/>
  <p:tag name="KSO_WM_SLIDE_LAYOUT" val="a_m"/>
  <p:tag name="KSO_WM_SLIDE_LAYOUT_CNT" val="1_1"/>
  <p:tag name="KSO_WM_SPECIAL_SOURCE" val="bdnull"/>
  <p:tag name="KSO_WM_DIAGRAM_GROUP_CODE" val="m1-1"/>
  <p:tag name="KSO_WM_SLIDE_DIAGTYPE" val="m"/>
</p:tagLst>
</file>

<file path=ppt/tags/tag101.xml><?xml version="1.0" encoding="utf-8"?>
<p:tagLst xmlns:p="http://schemas.openxmlformats.org/presentationml/2006/main">
  <p:tag name="KSO_WM_DIAGRAM_VIRTUALLY_FRAME" val="{&quot;height&quot;:252.1624409448819,&quot;left&quot;:99.8,&quot;top&quot;:96.8,&quot;width&quot;:500.3}"/>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2"/>
  <p:tag name="KSO_WM_DIAGRAM_MAX_ITEMCNT" val="6"/>
  <p:tag name="KSO_WM_DIAGRAM_MIN_ITEMCNT" val="2"/>
  <p:tag name="KSO_WM_DIAGRAM_VIRTUALLY_FRAME" val="{&quot;height&quot;:252.1624409448819,&quot;left&quot;:99.8,&quot;top&quot;:96.8,&quot;width&quot;:500.3}"/>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25,&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1"/>
  <p:tag name="KSO_WM_DIAGRAM_MAX_ITEMCNT" val="6"/>
  <p:tag name="KSO_WM_DIAGRAM_MIN_ITEMCNT" val="2"/>
  <p:tag name="KSO_WM_DIAGRAM_VIRTUALLY_FRAME" val="{&quot;height&quot;:252.1624409448819,&quot;left&quot;:99.8,&quot;top&quot;:96.8,&quot;width&quot;:500.3}"/>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800000011920929,&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252.1624409448819,&quot;left&quot;:99.8,&quot;top&quot;:96.8,&quot;width&quot;:500.3}"/>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800000011920929,&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4"/>
  <p:tag name="KSO_WM_DIAGRAM_MAX_ITEMCNT" val="6"/>
  <p:tag name="KSO_WM_DIAGRAM_MIN_ITEMCNT" val="2"/>
  <p:tag name="KSO_WM_DIAGRAM_VIRTUALLY_FRAME" val="{&quot;height&quot;:252.1624409448819,&quot;left&quot;:99.8,&quot;top&quot;:96.8,&quot;width&quot;:500.3}"/>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0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24_3*l_h_f*1_2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52.1624409448819,&quot;left&quot;:99.8,&quot;top&quot;:96.8,&quot;width&quot;:50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24_3*l_h_a*1_2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52.1624409448819,&quot;left&quot;:99.8,&quot;top&quot;:96.8,&quot;width&quot;:50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3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2"/>
  <p:tag name="KSO_WM_DIAGRAM_MAX_ITEMCNT" val="6"/>
  <p:tag name="KSO_WM_DIAGRAM_MIN_ITEMCNT" val="2"/>
  <p:tag name="KSO_WM_DIAGRAM_VIRTUALLY_FRAME" val="{&quot;height&quot;:252.1624409448819,&quot;left&quot;:99.8,&quot;top&quot;:96.8,&quot;width&quot;:500.3}"/>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3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1"/>
  <p:tag name="KSO_WM_DIAGRAM_MAX_ITEMCNT" val="6"/>
  <p:tag name="KSO_WM_DIAGRAM_MIN_ITEMCNT" val="2"/>
  <p:tag name="KSO_WM_DIAGRAM_VIRTUALLY_FRAME" val="{&quot;height&quot;:252.1624409448819,&quot;left&quot;:99.8,&quot;top&quot;:96.8,&quot;width&quot;:500.3}"/>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1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3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252.1624409448819,&quot;left&quot;:99.8,&quot;top&quot;:96.8,&quot;width&quot;:500.3}"/>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3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4"/>
  <p:tag name="KSO_WM_DIAGRAM_MAX_ITEMCNT" val="6"/>
  <p:tag name="KSO_WM_DIAGRAM_MIN_ITEMCNT" val="2"/>
  <p:tag name="KSO_WM_DIAGRAM_VIRTUALLY_FRAME" val="{&quot;height&quot;:252.1624409448819,&quot;left&quot;:99.8,&quot;top&quot;:96.8,&quot;width&quot;:500.3}"/>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24_3*l_h_f*1_3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52.1624409448819,&quot;left&quot;:99.8,&quot;top&quot;:96.8,&quot;width&quot;:50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Lst>
</file>

<file path=ppt/tags/tag1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24_3*l_h_a*1_3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52.1624409448819,&quot;left&quot;:99.8,&quot;top&quot;:96.8,&quot;width&quot;:50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Lst>
</file>

<file path=ppt/tags/tag1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2"/>
  <p:tag name="KSO_WM_DIAGRAM_MAX_ITEMCNT" val="6"/>
  <p:tag name="KSO_WM_DIAGRAM_MIN_ITEMCNT" val="2"/>
  <p:tag name="KSO_WM_DIAGRAM_VIRTUALLY_FRAME" val="{&quot;height&quot;:252.1624409448819,&quot;left&quot;:99.8,&quot;top&quot;:96.8,&quot;width&quot;:500.3}"/>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252.1624409448819,&quot;left&quot;:99.8,&quot;top&quot;:96.8,&quot;width&quot;:500.3}"/>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252.1624409448819,&quot;left&quot;:99.8,&quot;top&quot;:96.8,&quot;width&quot;:500.3}"/>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4"/>
  <p:tag name="KSO_WM_DIAGRAM_MAX_ITEMCNT" val="6"/>
  <p:tag name="KSO_WM_DIAGRAM_MIN_ITEMCNT" val="2"/>
  <p:tag name="KSO_WM_DIAGRAM_VIRTUALLY_FRAME" val="{&quot;height&quot;:252.1624409448819,&quot;left&quot;:99.8,&quot;top&quot;:96.8,&quot;width&quot;:500.3}"/>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24_3*l_h_f*1_1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52.1624409448819,&quot;left&quot;:99.8,&quot;top&quot;:96.8,&quot;width&quot;:50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Lst>
</file>

<file path=ppt/tags/tag1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24_3*l_h_a*1_1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52.1624409448819,&quot;left&quot;:99.8,&quot;top&quot;:96.8,&quot;width&quot;:50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Lst>
</file>

<file path=ppt/tags/tag12.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120.xml><?xml version="1.0" encoding="utf-8"?>
<p:tagLst xmlns:p="http://schemas.openxmlformats.org/presentationml/2006/main">
  <p:tag name="KSO_WM_DIAGRAM_VERSION" val="3"/>
  <p:tag name="KSO_WM_DIAGRAM_COLOR_TRICK" val="2"/>
  <p:tag name="KSO_WM_DIAGRAM_COLOR_TEXT_CAN_REMOVE" val="n"/>
  <p:tag name="KSO_WM_UNIT_VALUE" val="89*96"/>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0924_3*l_h_x*1_2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252.1624409448819,&quot;left&quot;:99.8,&quot;top&quot;:96.8,&quot;width&quot;:500.3}"/>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21.xml><?xml version="1.0" encoding="utf-8"?>
<p:tagLst xmlns:p="http://schemas.openxmlformats.org/presentationml/2006/main">
  <p:tag name="KSO_WM_DIAGRAM_VERSION" val="3"/>
  <p:tag name="KSO_WM_DIAGRAM_COLOR_TRICK" val="2"/>
  <p:tag name="KSO_WM_DIAGRAM_COLOR_TEXT_CAN_REMOVE" val="n"/>
  <p:tag name="KSO_WM_UNIT_VALUE" val="96*96"/>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0924_3*l_h_x*1_1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252.1624409448819,&quot;left&quot;:99.8,&quot;top&quot;:96.8,&quot;width&quot;:500.3}"/>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22.xml><?xml version="1.0" encoding="utf-8"?>
<p:tagLst xmlns:p="http://schemas.openxmlformats.org/presentationml/2006/main">
  <p:tag name="KSO_WM_DIAGRAM_VERSION" val="3"/>
  <p:tag name="KSO_WM_DIAGRAM_COLOR_TRICK" val="2"/>
  <p:tag name="KSO_WM_DIAGRAM_COLOR_TEXT_CAN_REMOVE" val="n"/>
  <p:tag name="KSO_WM_UNIT_VALUE" val="96*96"/>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30924_3*l_h_x*1_3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252.1624409448819,&quot;left&quot;:99.8,&quot;top&quot;:96.8,&quot;width&quot;:500.3}"/>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23.xml><?xml version="1.0" encoding="utf-8"?>
<p:tagLst xmlns:p="http://schemas.openxmlformats.org/presentationml/2006/main">
  <p:tag name="KSO_WM_SLIDE_ID" val="diagram20230924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0924"/>
  <p:tag name="KSO_WM_SLIDE_TYPE" val="text"/>
  <p:tag name="KSO_WM_SLIDE_SUBTYPE" val="diag"/>
  <p:tag name="KSO_WM_SLIDE_SIZE" val="688.05*246.55"/>
  <p:tag name="KSO_WM_SLIDE_POSITION" val="135.75*184.15"/>
  <p:tag name="KSO_WM_SLIDE_LAYOUT" val="a_l"/>
  <p:tag name="KSO_WM_SLIDE_LAYOUT_CNT" val="1_1"/>
  <p:tag name="KSO_WM_SPECIAL_SOURCE" val="bdnull"/>
  <p:tag name="KSO_WM_DIAGRAM_GROUP_CODE" val="l1-1"/>
  <p:tag name="KSO_WM_SLIDE_DIAGTYPE" val="l"/>
</p:tagLst>
</file>

<file path=ppt/tags/tag12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7_2*l_h_f*1_1_1"/>
  <p:tag name="KSO_WM_TEMPLATE_CATEGORY" val="diagram"/>
  <p:tag name="KSO_WM_TEMPLATE_INDEX" val="20231307"/>
  <p:tag name="KSO_WM_UNIT_LAYERLEVEL" val="1_1_1"/>
  <p:tag name="KSO_WM_TAG_VERSION" val="3.0"/>
  <p:tag name="KSO_WM_DIAGRAM_VERSION" val="3"/>
  <p:tag name="KSO_WM_DIAGRAM_COLOR_TEXT_CAN_REMOVE" val="n"/>
  <p:tag name="KSO_WM_UNIT_VALUE" val="90"/>
  <p:tag name="KSO_WM_DIAGRAM_MAX_ITEMCNT" val="6"/>
  <p:tag name="KSO_WM_DIAGRAM_MIN_ITEMCNT" val="2"/>
  <p:tag name="KSO_WM_DIAGRAM_VIRTUALLY_FRAME" val="{&quot;height&quot;:361.1016540527344,&quot;left&quot;:-72.14162422720838,&quot;top&quot;:46.3362202177273,&quot;width&quot;:860.4605712890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DIAGRAM_COLOR_TRICK" val="2"/>
  <p:tag name="KSO_WM_UNIT_FILL_FORE_SCHEMECOLOR_INDEX" val="14"/>
  <p:tag name="KSO_WM_UNIT_FILL_FORE_SCHEMECOLOR_INDEX_BRIGHTNESS" val="0"/>
  <p:tag name="KSO_WM_UNIT_TEXT_FILL_TYPE" val="1"/>
  <p:tag name="KSO_WM_UNIT_PRESET_TEXT" val="单击此处输入你的正文，文字是您思想的提炼，为了最终演示发布的良好效果。"/>
  <p:tag name="KSO_WM_UNIT_LINE_FORE_SCHEMECOLOR_INDEX" val="5"/>
</p:tagLst>
</file>

<file path=ppt/tags/tag12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7_2*l_h_f*1_1_1"/>
  <p:tag name="KSO_WM_TEMPLATE_CATEGORY" val="diagram"/>
  <p:tag name="KSO_WM_TEMPLATE_INDEX" val="20231307"/>
  <p:tag name="KSO_WM_UNIT_LAYERLEVEL" val="1_1_1"/>
  <p:tag name="KSO_WM_TAG_VERSION" val="3.0"/>
  <p:tag name="KSO_WM_DIAGRAM_VERSION" val="3"/>
  <p:tag name="KSO_WM_DIAGRAM_COLOR_TEXT_CAN_REMOVE" val="n"/>
  <p:tag name="KSO_WM_UNIT_VALUE" val="90"/>
  <p:tag name="KSO_WM_DIAGRAM_MAX_ITEMCNT" val="6"/>
  <p:tag name="KSO_WM_DIAGRAM_MIN_ITEMCNT" val="2"/>
  <p:tag name="KSO_WM_DIAGRAM_VIRTUALLY_FRAME" val="{&quot;height&quot;:361.1016540527344,&quot;left&quot;:-72.14162422720838,&quot;top&quot;:46.3362202177273,&quot;width&quot;:860.4605712890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DIAGRAM_COLOR_TRICK" val="2"/>
  <p:tag name="KSO_WM_UNIT_FILL_FORE_SCHEMECOLOR_INDEX" val="14"/>
  <p:tag name="KSO_WM_UNIT_FILL_FORE_SCHEMECOLOR_INDEX_BRIGHTNESS" val="0"/>
  <p:tag name="KSO_WM_UNIT_TEXT_FILL_TYPE" val="1"/>
  <p:tag name="KSO_WM_UNIT_PRESET_TEXT" val="单击此处输入你的正文，文字是您思想的提炼，为了最终演示发布的良好效果。"/>
  <p:tag name="KSO_WM_UNIT_LINE_FORE_SCHEMECOLOR_INDEX" val="5"/>
</p:tagLst>
</file>

<file path=ppt/tags/tag12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7_2*l_h_f*1_1_1"/>
  <p:tag name="KSO_WM_TEMPLATE_CATEGORY" val="diagram"/>
  <p:tag name="KSO_WM_TEMPLATE_INDEX" val="20231307"/>
  <p:tag name="KSO_WM_UNIT_LAYERLEVEL" val="1_1_1"/>
  <p:tag name="KSO_WM_TAG_VERSION" val="3.0"/>
  <p:tag name="KSO_WM_DIAGRAM_VERSION" val="3"/>
  <p:tag name="KSO_WM_DIAGRAM_COLOR_TEXT_CAN_REMOVE" val="n"/>
  <p:tag name="KSO_WM_UNIT_VALUE" val="90"/>
  <p:tag name="KSO_WM_DIAGRAM_MAX_ITEMCNT" val="6"/>
  <p:tag name="KSO_WM_DIAGRAM_MIN_ITEMCNT" val="2"/>
  <p:tag name="KSO_WM_DIAGRAM_VIRTUALLY_FRAME" val="{&quot;height&quot;:361.1016540527344,&quot;left&quot;:-72.14162422720838,&quot;top&quot;:46.3362202177273,&quot;width&quot;:860.4605712890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DIAGRAM_COLOR_TRICK" val="2"/>
  <p:tag name="KSO_WM_UNIT_FILL_FORE_SCHEMECOLOR_INDEX" val="14"/>
  <p:tag name="KSO_WM_UNIT_FILL_FORE_SCHEMECOLOR_INDEX_BRIGHTNESS" val="0"/>
  <p:tag name="KSO_WM_UNIT_TEXT_FILL_TYPE" val="1"/>
  <p:tag name="KSO_WM_UNIT_PRESET_TEXT" val="单击此处输入你的正文，文字是您思想的提炼，为了最终演示发布的良好效果。"/>
  <p:tag name="KSO_WM_UNIT_LINE_FORE_SCHEMECOLOR_INDEX" val="5"/>
</p:tagLst>
</file>

<file path=ppt/tags/tag12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7_2*l_h_f*1_1_1"/>
  <p:tag name="KSO_WM_TEMPLATE_CATEGORY" val="diagram"/>
  <p:tag name="KSO_WM_TEMPLATE_INDEX" val="20231307"/>
  <p:tag name="KSO_WM_UNIT_LAYERLEVEL" val="1_1_1"/>
  <p:tag name="KSO_WM_TAG_VERSION" val="3.0"/>
  <p:tag name="KSO_WM_DIAGRAM_VERSION" val="3"/>
  <p:tag name="KSO_WM_DIAGRAM_COLOR_TEXT_CAN_REMOVE" val="n"/>
  <p:tag name="KSO_WM_UNIT_VALUE" val="90"/>
  <p:tag name="KSO_WM_DIAGRAM_MAX_ITEMCNT" val="6"/>
  <p:tag name="KSO_WM_DIAGRAM_MIN_ITEMCNT" val="2"/>
  <p:tag name="KSO_WM_DIAGRAM_VIRTUALLY_FRAME" val="{&quot;height&quot;:361.1016540527344,&quot;left&quot;:-72.14162422720838,&quot;top&quot;:46.3362202177273,&quot;width&quot;:860.4605712890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DIAGRAM_COLOR_TRICK" val="2"/>
  <p:tag name="KSO_WM_UNIT_FILL_FORE_SCHEMECOLOR_INDEX" val="14"/>
  <p:tag name="KSO_WM_UNIT_FILL_FORE_SCHEMECOLOR_INDEX_BRIGHTNESS" val="0"/>
  <p:tag name="KSO_WM_UNIT_TEXT_FILL_TYPE" val="1"/>
  <p:tag name="KSO_WM_UNIT_PRESET_TEXT" val="单击此处输入你的正文，文字是您思想的提炼，为了最终演示发布的良好效果。"/>
  <p:tag name="KSO_WM_UNIT_LINE_FORE_SCHEMECOLOR_INDEX" val="5"/>
</p:tagLst>
</file>

<file path=ppt/tags/tag12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7_2*l_h_f*1_1_1"/>
  <p:tag name="KSO_WM_TEMPLATE_CATEGORY" val="diagram"/>
  <p:tag name="KSO_WM_TEMPLATE_INDEX" val="20231307"/>
  <p:tag name="KSO_WM_UNIT_LAYERLEVEL" val="1_1_1"/>
  <p:tag name="KSO_WM_TAG_VERSION" val="3.0"/>
  <p:tag name="KSO_WM_DIAGRAM_VERSION" val="3"/>
  <p:tag name="KSO_WM_DIAGRAM_COLOR_TEXT_CAN_REMOVE" val="n"/>
  <p:tag name="KSO_WM_UNIT_VALUE" val="90"/>
  <p:tag name="KSO_WM_DIAGRAM_MAX_ITEMCNT" val="6"/>
  <p:tag name="KSO_WM_DIAGRAM_MIN_ITEMCNT" val="2"/>
  <p:tag name="KSO_WM_DIAGRAM_VIRTUALLY_FRAME" val="{&quot;height&quot;:361.1016540527344,&quot;left&quot;:-72.14162422720838,&quot;top&quot;:46.3362202177273,&quot;width&quot;:860.4605712890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DIAGRAM_COLOR_TRICK" val="2"/>
  <p:tag name="KSO_WM_UNIT_FILL_FORE_SCHEMECOLOR_INDEX" val="14"/>
  <p:tag name="KSO_WM_UNIT_FILL_FORE_SCHEMECOLOR_INDEX_BRIGHTNESS" val="0"/>
  <p:tag name="KSO_WM_UNIT_TEXT_FILL_TYPE" val="1"/>
  <p:tag name="KSO_WM_UNIT_PRESET_TEXT" val="单击此处输入你的正文，文字是您思想的提炼，为了最终演示发布的良好效果。"/>
  <p:tag name="KSO_WM_UNIT_LINE_FORE_SCHEMECOLOR_INDEX" val="5"/>
</p:tagLst>
</file>

<file path=ppt/tags/tag12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7_2*l_h_f*1_1_1"/>
  <p:tag name="KSO_WM_TEMPLATE_CATEGORY" val="diagram"/>
  <p:tag name="KSO_WM_TEMPLATE_INDEX" val="20231307"/>
  <p:tag name="KSO_WM_UNIT_LAYERLEVEL" val="1_1_1"/>
  <p:tag name="KSO_WM_TAG_VERSION" val="3.0"/>
  <p:tag name="KSO_WM_DIAGRAM_VERSION" val="3"/>
  <p:tag name="KSO_WM_DIAGRAM_COLOR_TEXT_CAN_REMOVE" val="n"/>
  <p:tag name="KSO_WM_UNIT_VALUE" val="90"/>
  <p:tag name="KSO_WM_DIAGRAM_MAX_ITEMCNT" val="6"/>
  <p:tag name="KSO_WM_DIAGRAM_MIN_ITEMCNT" val="2"/>
  <p:tag name="KSO_WM_DIAGRAM_VIRTUALLY_FRAME" val="{&quot;height&quot;:361.1016540527344,&quot;left&quot;:-72.14162422720838,&quot;top&quot;:46.3362202177273,&quot;width&quot;:860.4605712890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DIAGRAM_COLOR_TRICK" val="2"/>
  <p:tag name="KSO_WM_UNIT_FILL_FORE_SCHEMECOLOR_INDEX" val="14"/>
  <p:tag name="KSO_WM_UNIT_FILL_FORE_SCHEMECOLOR_INDEX_BRIGHTNESS" val="0"/>
  <p:tag name="KSO_WM_UNIT_TEXT_FILL_TYPE" val="1"/>
  <p:tag name="KSO_WM_UNIT_PRESET_TEXT" val="单击此处输入你的正文，文字是您思想的提炼，为了最终演示发布的良好效果。"/>
  <p:tag name="KSO_WM_UNIT_LINE_FORE_SCHEMECOLOR_INDEX" val="5"/>
</p:tagLst>
</file>

<file path=ppt/tags/tag13.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13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7_2*l_h_f*1_1_1"/>
  <p:tag name="KSO_WM_TEMPLATE_CATEGORY" val="diagram"/>
  <p:tag name="KSO_WM_TEMPLATE_INDEX" val="20231307"/>
  <p:tag name="KSO_WM_UNIT_LAYERLEVEL" val="1_1_1"/>
  <p:tag name="KSO_WM_TAG_VERSION" val="3.0"/>
  <p:tag name="KSO_WM_DIAGRAM_VERSION" val="3"/>
  <p:tag name="KSO_WM_DIAGRAM_COLOR_TEXT_CAN_REMOVE" val="n"/>
  <p:tag name="KSO_WM_UNIT_VALUE" val="90"/>
  <p:tag name="KSO_WM_DIAGRAM_MAX_ITEMCNT" val="6"/>
  <p:tag name="KSO_WM_DIAGRAM_MIN_ITEMCNT" val="2"/>
  <p:tag name="KSO_WM_DIAGRAM_VIRTUALLY_FRAME" val="{&quot;height&quot;:361.1016540527344,&quot;left&quot;:-72.14162422720838,&quot;top&quot;:46.3362202177273,&quot;width&quot;:860.4605712890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DIAGRAM_COLOR_TRICK" val="2"/>
  <p:tag name="KSO_WM_UNIT_FILL_FORE_SCHEMECOLOR_INDEX" val="14"/>
  <p:tag name="KSO_WM_UNIT_FILL_FORE_SCHEMECOLOR_INDEX_BRIGHTNESS" val="0"/>
  <p:tag name="KSO_WM_UNIT_TEXT_FILL_TYPE" val="1"/>
  <p:tag name="KSO_WM_UNIT_PRESET_TEXT" val="单击此处输入你的正文，文字是您思想的提炼，为了最终演示发布的良好效果。"/>
  <p:tag name="KSO_WM_UNIT_LINE_FORE_SCHEMECOLOR_INDEX" val="5"/>
</p:tagLst>
</file>

<file path=ppt/tags/tag13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7_2*l_h_f*1_1_1"/>
  <p:tag name="KSO_WM_TEMPLATE_CATEGORY" val="diagram"/>
  <p:tag name="KSO_WM_TEMPLATE_INDEX" val="20231307"/>
  <p:tag name="KSO_WM_UNIT_LAYERLEVEL" val="1_1_1"/>
  <p:tag name="KSO_WM_TAG_VERSION" val="3.0"/>
  <p:tag name="KSO_WM_DIAGRAM_VERSION" val="3"/>
  <p:tag name="KSO_WM_DIAGRAM_COLOR_TEXT_CAN_REMOVE" val="n"/>
  <p:tag name="KSO_WM_UNIT_VALUE" val="90"/>
  <p:tag name="KSO_WM_DIAGRAM_MAX_ITEMCNT" val="6"/>
  <p:tag name="KSO_WM_DIAGRAM_MIN_ITEMCNT" val="2"/>
  <p:tag name="KSO_WM_DIAGRAM_VIRTUALLY_FRAME" val="{&quot;height&quot;:361.1016540527344,&quot;left&quot;:-72.14162422720838,&quot;top&quot;:46.3362202177273,&quot;width&quot;:860.4605712890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DIAGRAM_COLOR_TRICK" val="2"/>
  <p:tag name="KSO_WM_UNIT_FILL_FORE_SCHEMECOLOR_INDEX" val="14"/>
  <p:tag name="KSO_WM_UNIT_FILL_FORE_SCHEMECOLOR_INDEX_BRIGHTNESS" val="0"/>
  <p:tag name="KSO_WM_UNIT_TEXT_FILL_TYPE" val="1"/>
  <p:tag name="KSO_WM_UNIT_PRESET_TEXT" val="单击此处输入你的正文，文字是您思想的提炼，为了最终演示发布的良好效果。"/>
  <p:tag name="KSO_WM_UNIT_LINE_FORE_SCHEMECOLOR_INDEX" val="5"/>
</p:tagLst>
</file>

<file path=ppt/tags/tag132.xml><?xml version="1.0" encoding="utf-8"?>
<p:tagLst xmlns:p="http://schemas.openxmlformats.org/presentationml/2006/main">
  <p:tag name="KSO_WM_SLIDE_ID" val="diagram20231307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820.842*361.102"/>
  <p:tag name="KSO_WM_SLIDE_POSITION" val="67.0304*121.965"/>
  <p:tag name="KSO_WM_DIAGRAM_GROUP_CODE" val="l1-1"/>
  <p:tag name="KSO_WM_SLIDE_DIAGTYPE" val="l"/>
  <p:tag name="KSO_WM_TAG_VERSION" val="3.0"/>
  <p:tag name="KSO_WM_BEAUTIFY_FLAG" val="#wm#"/>
  <p:tag name="KSO_WM_TEMPLATE_CATEGORY" val="diagram"/>
  <p:tag name="KSO_WM_TEMPLATE_INDEX" val="20231307"/>
  <p:tag name="KSO_WM_SLIDE_LAYOUT" val="a_l"/>
  <p:tag name="KSO_WM_SLIDE_LAYOUT_CNT" val="1_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562_1*l_h_i*1_1_1"/>
  <p:tag name="KSO_WM_TEMPLATE_CATEGORY" val="diagram"/>
  <p:tag name="KSO_WM_TEMPLATE_INDEX" val="20233562"/>
  <p:tag name="KSO_WM_UNIT_LAYERLEVEL" val="1_1_1"/>
  <p:tag name="KSO_WM_TAG_VERSION" val="3.0"/>
  <p:tag name="KSO_WM_DIAGRAM_VERSION" val="3"/>
  <p:tag name="KSO_WM_DIAGRAM_COLOR_TRICK" val="1"/>
  <p:tag name="KSO_WM_DIAGRAM_COLOR_TEXT_CAN_REMOVE" val="n"/>
  <p:tag name="KSO_WM_DIAGRAM_GROUP_CODE" val="l1-1"/>
  <p:tag name="KSO_WM_UNIT_FILL_TYPE" val="3"/>
  <p:tag name="KSO_WM_UNIT_TEXT_FILL_FORE_SCHEMECOLOR_INDEX" val="1"/>
  <p:tag name="KSO_WM_UNIT_TEXT_FILL_TYPE" val="1"/>
  <p:tag name="KSO_WM_DIAGRAM_MAX_ITEMCNT" val="3"/>
  <p:tag name="KSO_WM_DIAGRAM_MIN_ITEMCNT" val="3"/>
  <p:tag name="KSO_WM_DIAGRAM_VIRTUALLY_FRAME" val="{&quot;height&quot;:367.6585388183593,&quot;left&quot;:-18.02240391186597,&quot;top&quot;:43.01908022529501,&quot;width&quot;:764.0145874023438}"/>
  <p:tag name="KSO_WM_DIAGRAM_COLOR_MATCH_VALUE" val="{&quot;shape&quot;:{&quot;fill&quot;:{&quot;gradient&quot;:[{&quot;brightness&quot;:0,&quot;colorType&quot;:1,&quot;foreColorIndex&quot;:5,&quot;pos&quot;:1,&quot;transparency&quot;:0},{&quot;brightness&quot;:0,&quot;colorType&quot;:1,&quot;foreColorIndex&quot;:5,&quot;pos&quot;:0,&quot;transparency&quot;:0.6600000262260437}],&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34.xml><?xml version="1.0" encoding="utf-8"?>
<p:tagLst xmlns:p="http://schemas.openxmlformats.org/presentationml/2006/main">
  <p:tag name="KSO_WM_UNIT_VALUE" val="529*522"/>
  <p:tag name="KSO_WM_UNIT_HIGHLIGHT" val="0"/>
  <p:tag name="KSO_WM_UNIT_COMPATIBLE" val="0"/>
  <p:tag name="KSO_WM_UNIT_DIAGRAM_ISNUMVISUAL" val="0"/>
  <p:tag name="KSO_WM_UNIT_DIAGRAM_ISREFERUNIT" val="0"/>
  <p:tag name="KSO_WM_UNIT_ID" val="diagram20233562_1*l_h_d*1_1_1"/>
  <p:tag name="KSO_WM_TEMPLATE_CATEGORY" val="diagram"/>
  <p:tag name="KSO_WM_TEMPLATE_INDEX" val="20233562"/>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367.6585388183593,&quot;left&quot;:-18.02240391186597,&quot;top&quot;:43.01908022529501,&quot;width&quot;:764.014587402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562_1*l_h_i*1_1_2"/>
  <p:tag name="KSO_WM_TEMPLATE_CATEGORY" val="diagram"/>
  <p:tag name="KSO_WM_TEMPLATE_INDEX" val="20233562"/>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367.6585388183593,&quot;left&quot;:-18.02240391186597,&quot;top&quot;:43.01908022529501,&quot;width&quot;:764.014587402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136.xml><?xml version="1.0" encoding="utf-8"?>
<p:tagLst xmlns:p="http://schemas.openxmlformats.org/presentationml/2006/main">
  <p:tag name="KSO_WM_DIAGRAM_VIRTUALLY_FRAME" val="{&quot;height&quot;:367.6585388183593,&quot;left&quot;:-18.02240391186597,&quot;top&quot;:43.01908022529501,&quot;width&quot;:764.0145874023438}"/>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UNIT_ID" val="diagram20233562_1*l_h_f*1_1_1"/>
  <p:tag name="KSO_WM_TEMPLATE_CATEGORY" val="diagram"/>
  <p:tag name="KSO_WM_TEMPLATE_INDEX" val="20233562"/>
  <p:tag name="KSO_WM_UNIT_LAYERLEVEL" val="1_1_1"/>
  <p:tag name="KSO_WM_TAG_VERSION" val="3.0"/>
  <p:tag name="KSO_WM_DIAGRAM_GROUP_CODE" val="l1-1"/>
  <p:tag name="KSO_WM_UNIT_VALUE" val="40"/>
  <p:tag name="KSO_WM_UNIT_PRESET_TEXT" val="单击此处添加文本具体内容，简明扼要地阐述您的观点"/>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562_1*l_h_i*1_2_1"/>
  <p:tag name="KSO_WM_TEMPLATE_CATEGORY" val="diagram"/>
  <p:tag name="KSO_WM_TEMPLATE_INDEX" val="20233562"/>
  <p:tag name="KSO_WM_UNIT_LAYERLEVEL" val="1_1_1"/>
  <p:tag name="KSO_WM_TAG_VERSION" val="3.0"/>
  <p:tag name="KSO_WM_DIAGRAM_VERSION" val="3"/>
  <p:tag name="KSO_WM_DIAGRAM_COLOR_TRICK" val="1"/>
  <p:tag name="KSO_WM_DIAGRAM_COLOR_TEXT_CAN_REMOVE" val="n"/>
  <p:tag name="KSO_WM_DIAGRAM_GROUP_CODE" val="l1-1"/>
  <p:tag name="KSO_WM_UNIT_FILL_TYPE" val="3"/>
  <p:tag name="KSO_WM_UNIT_TEXT_FILL_FORE_SCHEMECOLOR_INDEX" val="1"/>
  <p:tag name="KSO_WM_UNIT_TEXT_FILL_TYPE" val="1"/>
  <p:tag name="KSO_WM_DIAGRAM_MAX_ITEMCNT" val="3"/>
  <p:tag name="KSO_WM_DIAGRAM_MIN_ITEMCNT" val="3"/>
  <p:tag name="KSO_WM_DIAGRAM_VIRTUALLY_FRAME" val="{&quot;height&quot;:367.6585388183593,&quot;left&quot;:-18.02240391186597,&quot;top&quot;:43.01908022529501,&quot;width&quot;:764.0145874023438}"/>
  <p:tag name="KSO_WM_DIAGRAM_COLOR_MATCH_VALUE" val="{&quot;shape&quot;:{&quot;fill&quot;:{&quot;gradient&quot;:[{&quot;brightness&quot;:0,&quot;colorType&quot;:1,&quot;foreColorIndex&quot;:5,&quot;pos&quot;:1,&quot;transparency&quot;:0},{&quot;brightness&quot;:0,&quot;colorType&quot;:1,&quot;foreColorIndex&quot;:5,&quot;pos&quot;:0,&quot;transparency&quot;:0.6600000262260437}],&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38.xml><?xml version="1.0" encoding="utf-8"?>
<p:tagLst xmlns:p="http://schemas.openxmlformats.org/presentationml/2006/main">
  <p:tag name="KSO_WM_UNIT_VALUE" val="529*522"/>
  <p:tag name="KSO_WM_UNIT_HIGHLIGHT" val="0"/>
  <p:tag name="KSO_WM_UNIT_COMPATIBLE" val="0"/>
  <p:tag name="KSO_WM_UNIT_DIAGRAM_ISNUMVISUAL" val="0"/>
  <p:tag name="KSO_WM_UNIT_DIAGRAM_ISREFERUNIT" val="0"/>
  <p:tag name="KSO_WM_UNIT_ID" val="diagram20233562_1*l_h_d*1_2_1"/>
  <p:tag name="KSO_WM_TEMPLATE_CATEGORY" val="diagram"/>
  <p:tag name="KSO_WM_TEMPLATE_INDEX" val="20233562"/>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367.6585388183593,&quot;left&quot;:-18.02240391186597,&quot;top&quot;:43.01908022529501,&quot;width&quot;:764.014587402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562_1*l_h_i*1_2_2"/>
  <p:tag name="KSO_WM_TEMPLATE_CATEGORY" val="diagram"/>
  <p:tag name="KSO_WM_TEMPLATE_INDEX" val="20233562"/>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367.6585388183593,&quot;left&quot;:-18.02240391186597,&quot;top&quot;:43.01908022529501,&quot;width&quot;:764.014587402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14.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140.xml><?xml version="1.0" encoding="utf-8"?>
<p:tagLst xmlns:p="http://schemas.openxmlformats.org/presentationml/2006/main">
  <p:tag name="KSO_WM_DIAGRAM_VIRTUALLY_FRAME" val="{&quot;height&quot;:367.6585388183593,&quot;left&quot;:-18.02240391186597,&quot;top&quot;:43.01908022529501,&quot;width&quot;:764.0145874023438}"/>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UNIT_ID" val="diagram20233562_1*l_h_f*1_2_1"/>
  <p:tag name="KSO_WM_TEMPLATE_CATEGORY" val="diagram"/>
  <p:tag name="KSO_WM_TEMPLATE_INDEX" val="20233562"/>
  <p:tag name="KSO_WM_UNIT_LAYERLEVEL" val="1_1_1"/>
  <p:tag name="KSO_WM_TAG_VERSION" val="3.0"/>
  <p:tag name="KSO_WM_DIAGRAM_GROUP_CODE" val="l1-1"/>
  <p:tag name="KSO_WM_UNIT_VALUE" val="40"/>
  <p:tag name="KSO_WM_UNIT_PRESET_TEXT" val="单击此处添加文本具体内容，简明扼要地阐述您的观点"/>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562_1*l_h_i*1_3_1"/>
  <p:tag name="KSO_WM_TEMPLATE_CATEGORY" val="diagram"/>
  <p:tag name="KSO_WM_TEMPLATE_INDEX" val="20233562"/>
  <p:tag name="KSO_WM_UNIT_LAYERLEVEL" val="1_1_1"/>
  <p:tag name="KSO_WM_TAG_VERSION" val="3.0"/>
  <p:tag name="KSO_WM_DIAGRAM_VERSION" val="3"/>
  <p:tag name="KSO_WM_DIAGRAM_COLOR_TRICK" val="1"/>
  <p:tag name="KSO_WM_DIAGRAM_COLOR_TEXT_CAN_REMOVE" val="n"/>
  <p:tag name="KSO_WM_DIAGRAM_GROUP_CODE" val="l1-1"/>
  <p:tag name="KSO_WM_UNIT_FILL_TYPE" val="3"/>
  <p:tag name="KSO_WM_UNIT_TEXT_FILL_FORE_SCHEMECOLOR_INDEX" val="1"/>
  <p:tag name="KSO_WM_UNIT_TEXT_FILL_TYPE" val="1"/>
  <p:tag name="KSO_WM_DIAGRAM_MAX_ITEMCNT" val="3"/>
  <p:tag name="KSO_WM_DIAGRAM_MIN_ITEMCNT" val="3"/>
  <p:tag name="KSO_WM_DIAGRAM_VIRTUALLY_FRAME" val="{&quot;height&quot;:367.6585388183593,&quot;left&quot;:-18.02240391186597,&quot;top&quot;:43.01908022529501,&quot;width&quot;:764.0145874023438}"/>
  <p:tag name="KSO_WM_DIAGRAM_COLOR_MATCH_VALUE" val="{&quot;shape&quot;:{&quot;fill&quot;:{&quot;gradient&quot;:[{&quot;brightness&quot;:0,&quot;colorType&quot;:1,&quot;foreColorIndex&quot;:5,&quot;pos&quot;:1,&quot;transparency&quot;:0},{&quot;brightness&quot;:0,&quot;colorType&quot;:1,&quot;foreColorIndex&quot;:5,&quot;pos&quot;:0,&quot;transparency&quot;:0.6600000262260437}],&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42.xml><?xml version="1.0" encoding="utf-8"?>
<p:tagLst xmlns:p="http://schemas.openxmlformats.org/presentationml/2006/main">
  <p:tag name="KSO_WM_UNIT_VALUE" val="529*522"/>
  <p:tag name="KSO_WM_UNIT_HIGHLIGHT" val="0"/>
  <p:tag name="KSO_WM_UNIT_COMPATIBLE" val="0"/>
  <p:tag name="KSO_WM_UNIT_DIAGRAM_ISNUMVISUAL" val="0"/>
  <p:tag name="KSO_WM_UNIT_DIAGRAM_ISREFERUNIT" val="0"/>
  <p:tag name="KSO_WM_UNIT_ID" val="diagram20233562_1*l_h_d*1_3_1"/>
  <p:tag name="KSO_WM_TEMPLATE_CATEGORY" val="diagram"/>
  <p:tag name="KSO_WM_TEMPLATE_INDEX" val="20233562"/>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367.6585388183593,&quot;left&quot;:-18.02240391186597,&quot;top&quot;:43.01908022529501,&quot;width&quot;:764.014587402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562_1*l_h_i*1_3_2"/>
  <p:tag name="KSO_WM_TEMPLATE_CATEGORY" val="diagram"/>
  <p:tag name="KSO_WM_TEMPLATE_INDEX" val="20233562"/>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367.6585388183593,&quot;left&quot;:-18.02240391186597,&quot;top&quot;:43.01908022529501,&quot;width&quot;:764.014587402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144.xml><?xml version="1.0" encoding="utf-8"?>
<p:tagLst xmlns:p="http://schemas.openxmlformats.org/presentationml/2006/main">
  <p:tag name="KSO_WM_DIAGRAM_VIRTUALLY_FRAME" val="{&quot;height&quot;:367.6585388183593,&quot;left&quot;:-18.02240391186597,&quot;top&quot;:43.01908022529501,&quot;width&quot;:764.0145874023438}"/>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UNIT_ID" val="diagram20233562_1*l_h_f*1_3_1"/>
  <p:tag name="KSO_WM_TEMPLATE_CATEGORY" val="diagram"/>
  <p:tag name="KSO_WM_TEMPLATE_INDEX" val="20233562"/>
  <p:tag name="KSO_WM_UNIT_LAYERLEVEL" val="1_1_1"/>
  <p:tag name="KSO_WM_TAG_VERSION" val="3.0"/>
  <p:tag name="KSO_WM_DIAGRAM_GROUP_CODE" val="l1-1"/>
  <p:tag name="KSO_WM_UNIT_VALUE" val="40"/>
  <p:tag name="KSO_WM_UNIT_PRESET_TEXT" val="单击此处添加文本具体内容，简明扼要地阐述您的观点"/>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45.xml><?xml version="1.0" encoding="utf-8"?>
<p:tagLst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diag"/>
  <p:tag name="KSO_WM_SLIDE_SIZE" val="709.55*383.6"/>
  <p:tag name="KSO_WM_SLIDE_POSITION" val="130.25*103"/>
  <p:tag name="KSO_WM_SLIDE_LAYOUT" val="a_l"/>
  <p:tag name="KSO_WM_SLIDE_LAYOUT_CNT" val="1_1"/>
  <p:tag name="KSO_WM_SPECIAL_SOURCE" val="bdnull"/>
  <p:tag name="KSO_WM_TEMPLATE_INDEX" val="20233562"/>
  <p:tag name="KSO_WM_TEMPLATE_SUBCATEGORY" val="0"/>
  <p:tag name="KSO_WM_SLIDE_INDEX" val="1"/>
  <p:tag name="KSO_WM_TAG_VERSION" val="3.0"/>
  <p:tag name="KSO_WM_SLIDE_ID" val="diagram20233562_1"/>
  <p:tag name="KSO_WM_SLIDE_ITEM_CNT" val="3"/>
  <p:tag name="KSO_WM_DIAGRAM_GROUP_CODE" val="l1-1"/>
  <p:tag name="KSO_WM_SLIDE_DIAGTYPE" val="l"/>
</p:tagLst>
</file>

<file path=ppt/tags/tag146.xml><?xml version="1.0" encoding="utf-8"?>
<p:tagLst xmlns:p="http://schemas.openxmlformats.org/presentationml/2006/main">
  <p:tag name="KSO_WM_DIAGRAM_VIRTUALLY_FRAME" val="{&quot;height&quot;:316.60007874015747,&quot;left&quot;:24.769212598425195,&quot;top&quot;:43.999921259842516,&quot;width&quot;:451.7307874015748}"/>
</p:tagLst>
</file>

<file path=ppt/tags/tag147.xml><?xml version="1.0" encoding="utf-8"?>
<p:tagLst xmlns:p="http://schemas.openxmlformats.org/presentationml/2006/main">
  <p:tag name="KSO_WM_DIAGRAM_VIRTUALLY_FRAME" val="{&quot;height&quot;:316.60007874015747,&quot;left&quot;:24.769212598425195,&quot;top&quot;:43.999921259842516,&quot;width&quot;:451.7307874015748}"/>
</p:tagLst>
</file>

<file path=ppt/tags/tag148.xml><?xml version="1.0" encoding="utf-8"?>
<p:tagLst xmlns:p="http://schemas.openxmlformats.org/presentationml/2006/main">
  <p:tag name="KSO_WM_DIAGRAM_VIRTUALLY_FRAME" val="{&quot;height&quot;:316.60007874015747,&quot;left&quot;:24.769212598425195,&quot;top&quot;:43.999921259842516,&quot;width&quot;:451.7307874015748}"/>
</p:tagLst>
</file>

<file path=ppt/tags/tag149.xml><?xml version="1.0" encoding="utf-8"?>
<p:tagLst xmlns:p="http://schemas.openxmlformats.org/presentationml/2006/main">
  <p:tag name="KSO_WM_DIAGRAM_VIRTUALLY_FRAME" val="{&quot;height&quot;:316.60007874015747,&quot;left&quot;:24.769212598425195,&quot;top&quot;:43.999921259842516,&quot;width&quot;:451.7307874015748}"/>
</p:tagLst>
</file>

<file path=ppt/tags/tag15.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150.xml><?xml version="1.0" encoding="utf-8"?>
<p:tagLst xmlns:p="http://schemas.openxmlformats.org/presentationml/2006/main">
  <p:tag name="KSO_WM_DIAGRAM_VIRTUALLY_FRAME" val="{&quot;height&quot;:316.60007874015747,&quot;left&quot;:24.769212598425195,&quot;top&quot;:43.999921259842516,&quot;width&quot;:451.7307874015748}"/>
</p:tagLst>
</file>

<file path=ppt/tags/tag151.xml><?xml version="1.0" encoding="utf-8"?>
<p:tagLst xmlns:p="http://schemas.openxmlformats.org/presentationml/2006/main">
  <p:tag name="KSO_WM_DIAGRAM_VIRTUALLY_FRAME" val="{&quot;height&quot;:316.60007874015747,&quot;left&quot;:24.769212598425195,&quot;top&quot;:43.999921259842516,&quot;width&quot;:451.7307874015748}"/>
</p:tagLst>
</file>

<file path=ppt/tags/tag152.xml><?xml version="1.0" encoding="utf-8"?>
<p:tagLst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oZGlkIjoiMGU2ZjNlMTA1ZDAzOTM1NTk4ZDgzNjMxOTgwNTE2YWQifQ=="/>
  <p:tag name="commondata" val="eyJjb3VudCI6MSwiaGRpZCI6IjMxMDUzOTc2MDA0YzM5MGU1ZGY2Njg5MDBiMTRlNDk1IiwidXNlckNvdW50IjoxfQ=="/>
</p:tagLst>
</file>

<file path=ppt/tags/tag16.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17.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18.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19.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2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0968_2*a*1"/>
  <p:tag name="KSO_WM_TEMPLATE_CATEGORY" val="diagram"/>
  <p:tag name="KSO_WM_TEMPLATE_INDEX" val="20230968"/>
  <p:tag name="KSO_WM_UNIT_LAYERLEVEL" val="1"/>
  <p:tag name="KSO_WM_TAG_VERSION" val="3.0"/>
  <p:tag name="KSO_WM_UNIT_PRESET_TEXT" val="单击此处添加标题"/>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1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UNIT_LINE_FILL_TYPE" val="2"/>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2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3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UNIT_LINE_FILL_TYPE" val="2"/>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d*1_3_1"/>
  <p:tag name="KSO_WM_TEMPLATE_CATEGORY" val="diagram"/>
  <p:tag name="KSO_WM_TEMPLATE_INDEX" val="20230968"/>
  <p:tag name="KSO_WM_UNIT_LAYERLEVEL" val="1_1_1"/>
  <p:tag name="KSO_WM_TAG_VERSION" val="3.0"/>
  <p:tag name="KSO_WM_UNIT_VALUE" val="529*932"/>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d*1_2_1"/>
  <p:tag name="KSO_WM_TEMPLATE_CATEGORY" val="diagram"/>
  <p:tag name="KSO_WM_TEMPLATE_INDEX" val="20230968"/>
  <p:tag name="KSO_WM_UNIT_LAYERLEVEL" val="1_1_1"/>
  <p:tag name="KSO_WM_TAG_VERSION" val="3.0"/>
  <p:tag name="KSO_WM_UNIT_VALUE" val="529*932"/>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d*1_1_1"/>
  <p:tag name="KSO_WM_TEMPLATE_CATEGORY" val="diagram"/>
  <p:tag name="KSO_WM_TEMPLATE_INDEX" val="20230968"/>
  <p:tag name="KSO_WM_UNIT_LAYERLEVEL" val="1_1_1"/>
  <p:tag name="KSO_WM_TAG_VERSION" val="3.0"/>
  <p:tag name="KSO_WM_UNIT_VALUE" val="529*932"/>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2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0968_2*l_h_a*1_1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USESOURCEFORMAT_APPLY" val="1"/>
</p:tagLst>
</file>

<file path=ppt/tags/tag2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68_2*l_h_f*1_1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可酌情增减文字，以便观者准确地理解您传达的思想。"/>
  <p:tag name="KSO_WM_UNIT_TEXT_FILL_FORE_SCHEMECOLOR_INDEX" val="1"/>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0968_2*l_h_a*1_2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添加标题"/>
  <p:tag name="KSO_WM_UNIT_USESOURCEFORMAT_APPLY" val="1"/>
</p:tagLst>
</file>

<file path=ppt/tags/tag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68_2*l_h_f*1_2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单击此处添加文本具体内容，简明扼要地阐述您的观点。可酌情增减文字，以便观者准确地理解您传达的思想。"/>
  <p:tag name="KSO_WM_UNIT_USESOURCEFORMAT_APPLY" val="1"/>
</p:tagLst>
</file>

<file path=ppt/tags/tag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0968_2*l_h_a*1_3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USESOURCEFORMAT_APPLY" val="1"/>
</p:tagLst>
</file>

<file path=ppt/tags/tag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68_2*l_h_f*1_3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可酌情增减文字，以便观者准确地理解您传达的思想。"/>
  <p:tag name="KSO_WM_UNIT_TEXT_FILL_FORE_SCHEMECOLOR_INDEX" val="1"/>
  <p:tag name="KSO_WM_UNIT_TEXT_FILL_TYPE" val="1"/>
  <p:tag name="KSO_WM_UNIT_USESOURCEFORMAT_APPLY" val="1"/>
</p:tagLst>
</file>

<file path=ppt/tags/tag34.xml><?xml version="1.0" encoding="utf-8"?>
<p:tagLst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0968"/>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3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3*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3*l_h_i*1_1_2"/>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UNIT_LINE_FILL_TYPE" val="2"/>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3*l_h_i*1_2_2"/>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3*l_h_i*1_4_2"/>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3*l_h_i*1_3_2"/>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UNIT_LINE_FILL_TYPE" val="2"/>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3*l_h_d*1_4_1"/>
  <p:tag name="KSO_WM_TEMPLATE_CATEGORY" val="diagram"/>
  <p:tag name="KSO_WM_TEMPLATE_INDEX" val="20230968"/>
  <p:tag name="KSO_WM_UNIT_LAYERLEVEL" val="1_1_1"/>
  <p:tag name="KSO_WM_TAG_VERSION" val="3.0"/>
  <p:tag name="KSO_WM_UNIT_VALUE" val="534*67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3*l_h_d*1_3_1"/>
  <p:tag name="KSO_WM_TEMPLATE_CATEGORY" val="diagram"/>
  <p:tag name="KSO_WM_TEMPLATE_INDEX" val="20230968"/>
  <p:tag name="KSO_WM_UNIT_LAYERLEVEL" val="1_1_1"/>
  <p:tag name="KSO_WM_TAG_VERSION" val="3.0"/>
  <p:tag name="KSO_WM_UNIT_VALUE" val="534*67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3*l_h_d*1_2_1"/>
  <p:tag name="KSO_WM_TEMPLATE_CATEGORY" val="diagram"/>
  <p:tag name="KSO_WM_TEMPLATE_INDEX" val="20230968"/>
  <p:tag name="KSO_WM_UNIT_LAYERLEVEL" val="1_1_1"/>
  <p:tag name="KSO_WM_TAG_VERSION" val="3.0"/>
  <p:tag name="KSO_WM_UNIT_VALUE" val="534*67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3*l_h_d*1_1_1"/>
  <p:tag name="KSO_WM_TEMPLATE_CATEGORY" val="diagram"/>
  <p:tag name="KSO_WM_TEMPLATE_INDEX" val="20230968"/>
  <p:tag name="KSO_WM_UNIT_LAYERLEVEL" val="1_1_1"/>
  <p:tag name="KSO_WM_TAG_VERSION" val="3.0"/>
  <p:tag name="KSO_WM_UNIT_VALUE" val="533*67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4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0968_3*l_h_a*1_1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USESOURCEFORMAT_APPLY" val="1"/>
</p:tagLst>
</file>

<file path=ppt/tags/tag4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68_3*l_h_f*1_1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1"/>
</p:tagLst>
</file>

<file path=ppt/tags/tag4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0968_3*l_h_a*1_2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添加标题"/>
  <p:tag name="KSO_WM_UNIT_USESOURCEFORMAT_APPLY" val="1"/>
</p:tagLst>
</file>

<file path=ppt/tags/tag4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0968_3*l_h_a*1_4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添加标题"/>
  <p:tag name="KSO_WM_UNIT_USESOURCEFORMAT_APPLY" val="1"/>
</p:tagLst>
</file>

<file path=ppt/tags/tag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68_3*l_h_f*1_4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单击此处输入你的项正文，文字是您思想的提炼，请尽量言简意赅的阐述观点。"/>
  <p:tag name="KSO_WM_UNIT_USESOURCEFORMAT_APPLY" val="1"/>
</p:tagLst>
</file>

<file path=ppt/tags/tag4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68_3*l_h_f*1_2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单击此处输入你的项正文，文字是您思想的提炼，请尽量言简意赅的阐述观点。"/>
  <p:tag name="KSO_WM_UNIT_USESOURCEFORMAT_APPLY" val="1"/>
</p:tagLst>
</file>

<file path=ppt/tags/tag5.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5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0968_3*l_h_a*1_3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USESOURCEFORMAT_APPLY" val="1"/>
</p:tagLst>
</file>

<file path=ppt/tags/tag5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68_3*l_h_f*1_3_1"/>
  <p:tag name="KSO_WM_TEMPLATE_CATEGORY" val="diagram"/>
  <p:tag name="KSO_WM_TEMPLATE_INDEX" val="2023096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19993346687379,&quot;top&quot;:37.6023180719811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1"/>
</p:tagLst>
</file>

<file path=ppt/tags/tag52.xml><?xml version="1.0" encoding="utf-8"?>
<p:tagLst xmlns:p="http://schemas.openxmlformats.org/presentationml/2006/main">
  <p:tag name="KSO_WM_SLIDE_ID" val="diagram20230968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0968"/>
  <p:tag name="KSO_WM_SLIDE_TYPE" val="text"/>
  <p:tag name="KSO_WM_SLIDE_SUBTYPE" val="diag"/>
  <p:tag name="KSO_WM_SLIDE_SIZE" val="850.4*366.264"/>
  <p:tag name="KSO_WM_SLIDE_POSITION" val="54.8001*111.18"/>
  <p:tag name="KSO_WM_SLIDE_LAYOUT" val="a_l"/>
  <p:tag name="KSO_WM_SLIDE_LAYOUT_CNT" val="1_1"/>
  <p:tag name="KSO_WM_SPECIAL_SOURCE" val="bdnull"/>
  <p:tag name="KSO_WM_DIAGRAM_GROUP_CODE" val="l1-1"/>
  <p:tag name="KSO_WM_SLIDE_DIAGTYPE" val="l"/>
</p:tagLst>
</file>

<file path=ppt/tags/tag53.xml><?xml version="1.0" encoding="utf-8"?>
<p:tagLst xmlns:p="http://schemas.openxmlformats.org/presentationml/2006/main">
  <p:tag name="KSO_WM_DIAGRAM_VIRTUALLY_FRAME" val="{&quot;height&quot;:280.5718897637795,&quot;left&quot;:29.79740157480315,&quot;top&quot;:75.55,&quot;width&quot;:654.3601574803149}"/>
</p:tagLst>
</file>

<file path=ppt/tags/tag54.xml><?xml version="1.0" encoding="utf-8"?>
<p:tagLst xmlns:p="http://schemas.openxmlformats.org/presentationml/2006/main">
  <p:tag name="KSO_WM_DIAGRAM_VIRTUALLY_FRAME" val="{&quot;height&quot;:280.5718897637795,&quot;left&quot;:29.79740157480315,&quot;top&quot;:75.55,&quot;width&quot;:654.3601574803149}"/>
</p:tagLst>
</file>

<file path=ppt/tags/tag55.xml><?xml version="1.0" encoding="utf-8"?>
<p:tagLst xmlns:p="http://schemas.openxmlformats.org/presentationml/2006/main">
  <p:tag name="KSO_WM_DIAGRAM_VIRTUALLY_FRAME" val="{&quot;height&quot;:280.5718897637795,&quot;left&quot;:29.79740157480315,&quot;top&quot;:75.55,&quot;width&quot;:654.3601574803149}"/>
</p:tagLst>
</file>

<file path=ppt/tags/tag56.xml><?xml version="1.0" encoding="utf-8"?>
<p:tagLst xmlns:p="http://schemas.openxmlformats.org/presentationml/2006/main">
  <p:tag name="KSO_WM_DIAGRAM_VIRTUALLY_FRAME" val="{&quot;height&quot;:280.5718897637795,&quot;left&quot;:29.79740157480315,&quot;top&quot;:75.55,&quot;width&quot;:654.3601574803149}"/>
</p:tagLst>
</file>

<file path=ppt/tags/tag57.xml><?xml version="1.0" encoding="utf-8"?>
<p:tagLst xmlns:p="http://schemas.openxmlformats.org/presentationml/2006/main">
  <p:tag name="KSO_WM_DIAGRAM_VIRTUALLY_FRAME" val="{&quot;height&quot;:280.5718897637795,&quot;left&quot;:29.79740157480315,&quot;top&quot;:75.55,&quot;width&quot;:654.3601574803149}"/>
</p:tagLst>
</file>

<file path=ppt/tags/tag58.xml><?xml version="1.0" encoding="utf-8"?>
<p:tagLst xmlns:p="http://schemas.openxmlformats.org/presentationml/2006/main">
  <p:tag name="KSO_WM_DIAGRAM_VIRTUALLY_FRAME" val="{&quot;height&quot;:280.5718897637795,&quot;left&quot;:29.79740157480315,&quot;top&quot;:75.55,&quot;width&quot;:654.3601574803149}"/>
</p:tagLst>
</file>

<file path=ppt/tags/tag59.xml><?xml version="1.0" encoding="utf-8"?>
<p:tagLst xmlns:p="http://schemas.openxmlformats.org/presentationml/2006/main">
  <p:tag name="KSO_WM_DIAGRAM_VIRTUALLY_FRAME" val="{&quot;height&quot;:280.5718897637795,&quot;left&quot;:29.79740157480315,&quot;top&quot;:75.55,&quot;width&quot;:654.3601574803149}"/>
</p:tagLst>
</file>

<file path=ppt/tags/tag6.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60.xml><?xml version="1.0" encoding="utf-8"?>
<p:tagLst xmlns:p="http://schemas.openxmlformats.org/presentationml/2006/main">
  <p:tag name="KSO_WM_DIAGRAM_VIRTUALLY_FRAME" val="{&quot;height&quot;:280.5718897637795,&quot;left&quot;:29.79740157480315,&quot;top&quot;:75.55,&quot;width&quot;:654.3601574803149}"/>
</p:tagLst>
</file>

<file path=ppt/tags/tag61.xml><?xml version="1.0" encoding="utf-8"?>
<p:tagLst xmlns:p="http://schemas.openxmlformats.org/presentationml/2006/main">
  <p:tag name="KSO_WM_DIAGRAM_VIRTUALLY_FRAME" val="{&quot;height&quot;:280.5718897637795,&quot;left&quot;:29.79740157480315,&quot;top&quot;:75.55,&quot;width&quot;:654.3601574803149}"/>
</p:tagLst>
</file>

<file path=ppt/tags/tag62.xml><?xml version="1.0" encoding="utf-8"?>
<p:tagLst xmlns:p="http://schemas.openxmlformats.org/presentationml/2006/main">
  <p:tag name="KSO_WM_DIAGRAM_VIRTUALLY_FRAME" val="{&quot;height&quot;:280.5718897637795,&quot;left&quot;:29.79740157480315,&quot;top&quot;:75.55,&quot;width&quot;:654.3601574803149}"/>
</p:tagLst>
</file>

<file path=ppt/tags/tag63.xml><?xml version="1.0" encoding="utf-8"?>
<p:tagLst xmlns:p="http://schemas.openxmlformats.org/presentationml/2006/main">
  <p:tag name="KSO_WM_DIAGRAM_VIRTUALLY_FRAME" val="{&quot;height&quot;:280.5718897637795,&quot;left&quot;:29.79740157480315,&quot;top&quot;:75.55,&quot;width&quot;:654.3601574803149}"/>
</p:tagLst>
</file>

<file path=ppt/tags/tag64.xml><?xml version="1.0" encoding="utf-8"?>
<p:tagLst xmlns:p="http://schemas.openxmlformats.org/presentationml/2006/main">
  <p:tag name="KSO_WM_DIAGRAM_VIRTUALLY_FRAME" val="{&quot;height&quot;:280.5718897637795,&quot;left&quot;:29.79740157480315,&quot;top&quot;:75.55,&quot;width&quot;:654.3601574803149}"/>
</p:tagLst>
</file>

<file path=ppt/tags/tag65.xml><?xml version="1.0" encoding="utf-8"?>
<p:tagLst xmlns:p="http://schemas.openxmlformats.org/presentationml/2006/main">
  <p:tag name="KSO_WM_DIAGRAM_VIRTUALLY_FRAME" val="{&quot;height&quot;:280.5718897637795,&quot;left&quot;:29.79740157480315,&quot;top&quot;:75.55,&quot;width&quot;:654.3601574803149}"/>
</p:tagLst>
</file>

<file path=ppt/tags/tag66.xml><?xml version="1.0" encoding="utf-8"?>
<p:tagLst xmlns:p="http://schemas.openxmlformats.org/presentationml/2006/main">
  <p:tag name="KSO_WM_DIAGRAM_VIRTUALLY_FRAME" val="{&quot;height&quot;:280.5718897637795,&quot;left&quot;:29.79740157480315,&quot;top&quot;:75.55,&quot;width&quot;:654.3601574803149}"/>
</p:tagLst>
</file>

<file path=ppt/tags/tag67.xml><?xml version="1.0" encoding="utf-8"?>
<p:tagLst xmlns:p="http://schemas.openxmlformats.org/presentationml/2006/main">
  <p:tag name="KSO_WM_DIAGRAM_VIRTUALLY_FRAME" val="{&quot;height&quot;:280.5718897637795,&quot;left&quot;:29.79740157480315,&quot;top&quot;:75.55,&quot;width&quot;:654.3601574803149}"/>
</p:tagLst>
</file>

<file path=ppt/tags/tag68.xml><?xml version="1.0" encoding="utf-8"?>
<p:tagLst xmlns:p="http://schemas.openxmlformats.org/presentationml/2006/main">
  <p:tag name="KSO_WM_DIAGRAM_VIRTUALLY_FRAME" val="{&quot;height&quot;:280.5718897637795,&quot;left&quot;:29.79740157480315,&quot;top&quot;:75.55,&quot;width&quot;:654.3601574803149}"/>
</p:tagLst>
</file>

<file path=ppt/tags/tag69.xml><?xml version="1.0" encoding="utf-8"?>
<p:tagLst xmlns:p="http://schemas.openxmlformats.org/presentationml/2006/main">
  <p:tag name="KSO_WM_DIAGRAM_VIRTUALLY_FRAME" val="{&quot;height&quot;:280.5718897637795,&quot;left&quot;:29.79740157480315,&quot;top&quot;:75.55,&quot;width&quot;:654.3601574803149}"/>
</p:tagLst>
</file>

<file path=ppt/tags/tag7.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70.xml><?xml version="1.0" encoding="utf-8"?>
<p:tagLst xmlns:p="http://schemas.openxmlformats.org/presentationml/2006/main">
  <p:tag name="KSO_WM_DIAGRAM_VIRTUALLY_FRAME" val="{&quot;height&quot;:280.5718897637795,&quot;left&quot;:29.79740157480315,&quot;top&quot;:75.55,&quot;width&quot;:654.3601574803149}"/>
</p:tagLst>
</file>

<file path=ppt/tags/tag71.xml><?xml version="1.0" encoding="utf-8"?>
<p:tagLst xmlns:p="http://schemas.openxmlformats.org/presentationml/2006/main">
  <p:tag name="KSO_WM_DIAGRAM_VIRTUALLY_FRAME" val="{&quot;height&quot;:276.4218897637795,&quot;left&quot;:29.79740157480315,&quot;top&quot;:77,&quot;width&quot;:654.3601574803149}"/>
</p:tagLst>
</file>

<file path=ppt/tags/tag72.xml><?xml version="1.0" encoding="utf-8"?>
<p:tagLst xmlns:p="http://schemas.openxmlformats.org/presentationml/2006/main">
  <p:tag name="KSO_WM_DIAGRAM_VIRTUALLY_FRAME" val="{&quot;height&quot;:276.4218897637795,&quot;left&quot;:29.79740157480315,&quot;top&quot;:77,&quot;width&quot;:654.3601574803149}"/>
</p:tagLst>
</file>

<file path=ppt/tags/tag73.xml><?xml version="1.0" encoding="utf-8"?>
<p:tagLst xmlns:p="http://schemas.openxmlformats.org/presentationml/2006/main">
  <p:tag name="KSO_WM_DIAGRAM_VIRTUALLY_FRAME" val="{&quot;height&quot;:276.4218897637795,&quot;left&quot;:29.79740157480315,&quot;top&quot;:77,&quot;width&quot;:654.3601574803149}"/>
</p:tagLst>
</file>

<file path=ppt/tags/tag74.xml><?xml version="1.0" encoding="utf-8"?>
<p:tagLst xmlns:p="http://schemas.openxmlformats.org/presentationml/2006/main">
  <p:tag name="KSO_WM_UNIT_VALUE" val="405*448"/>
  <p:tag name="KSO_WM_UNIT_HIGHLIGHT" val="0"/>
  <p:tag name="KSO_WM_UNIT_COMPATIBLE" val="0"/>
  <p:tag name="KSO_WM_UNIT_DIAGRAM_ISNUMVISUAL" val="0"/>
  <p:tag name="KSO_WM_UNIT_DIAGRAM_ISREFERUNIT" val="0"/>
  <p:tag name="KSO_WM_DIAGRAM_GROUP_CODE" val="l1-1"/>
  <p:tag name="KSO_WM_UNIT_ID" val="diagram20233143_3*l_h_d*1_4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LINE_FILL_TYPE" val="2"/>
  <p:tag name="KSO_WM_UNIT_USESOURCEFORMAT_APPLY" val="1"/>
</p:tagLst>
</file>

<file path=ppt/tags/tag75.xml><?xml version="1.0" encoding="utf-8"?>
<p:tagLst xmlns:p="http://schemas.openxmlformats.org/presentationml/2006/main">
  <p:tag name="KSO_WM_UNIT_VALUE" val="405*448"/>
  <p:tag name="KSO_WM_UNIT_HIGHLIGHT" val="0"/>
  <p:tag name="KSO_WM_UNIT_COMPATIBLE" val="0"/>
  <p:tag name="KSO_WM_UNIT_DIAGRAM_ISNUMVISUAL" val="0"/>
  <p:tag name="KSO_WM_UNIT_DIAGRAM_ISREFERUNIT" val="0"/>
  <p:tag name="KSO_WM_DIAGRAM_GROUP_CODE" val="l1-1"/>
  <p:tag name="KSO_WM_UNIT_ID" val="diagram20233143_3*l_h_d*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LINE_FILL_TYPE" val="2"/>
  <p:tag name="KSO_WM_UNIT_USESOURCEFORMAT_APPLY" val="1"/>
</p:tagLst>
</file>

<file path=ppt/tags/tag76.xml><?xml version="1.0" encoding="utf-8"?>
<p:tagLst xmlns:p="http://schemas.openxmlformats.org/presentationml/2006/main">
  <p:tag name="KSO_WM_UNIT_VALUE" val="405*448"/>
  <p:tag name="KSO_WM_UNIT_HIGHLIGHT" val="0"/>
  <p:tag name="KSO_WM_UNIT_COMPATIBLE" val="0"/>
  <p:tag name="KSO_WM_UNIT_DIAGRAM_ISNUMVISUAL" val="0"/>
  <p:tag name="KSO_WM_UNIT_DIAGRAM_ISREFERUNIT" val="0"/>
  <p:tag name="KSO_WM_DIAGRAM_GROUP_CODE" val="l1-1"/>
  <p:tag name="KSO_WM_UNIT_ID" val="diagram20233143_3*l_h_d*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LINE_FILL_TYPE" val="2"/>
  <p:tag name="KSO_WM_UNIT_USESOURCEFORMAT_APPLY" val="1"/>
</p:tagLst>
</file>

<file path=ppt/tags/tag77.xml><?xml version="1.0" encoding="utf-8"?>
<p:tagLst xmlns:p="http://schemas.openxmlformats.org/presentationml/2006/main">
  <p:tag name="KSO_WM_UNIT_VALUE" val="405*448"/>
  <p:tag name="KSO_WM_UNIT_HIGHLIGHT" val="0"/>
  <p:tag name="KSO_WM_UNIT_COMPATIBLE" val="0"/>
  <p:tag name="KSO_WM_UNIT_DIAGRAM_ISNUMVISUAL" val="0"/>
  <p:tag name="KSO_WM_UNIT_DIAGRAM_ISREFERUNIT" val="0"/>
  <p:tag name="KSO_WM_DIAGRAM_GROUP_CODE" val="l1-1"/>
  <p:tag name="KSO_WM_UNIT_ID" val="diagram20233143_3*l_h_d*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LINE_FILL_TYPE" val="2"/>
  <p:tag name="KSO_WM_UNIT_USESOURCEFORMAT_APPLY"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3*l_h_a*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VALUE" val="26"/>
  <p:tag name="KSO_WM_UNIT_PRESET_TEXT" val="单击此处添加标题"/>
  <p:tag name="KSO_WM_UNIT_FILL_TYPE" val="3"/>
  <p:tag name="KSO_WM_UNIT_TEXT_FILL_FORE_SCHEMECOLOR_INDEX" val="1"/>
  <p:tag name="KSO_WM_UNIT_TEXT_FILL_TYPE" val="1"/>
  <p:tag name="KSO_WM_UNIT_USESOURCEFORMAT_APPLY"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3*l_h_a*1_4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VALUE" val="26"/>
  <p:tag name="KSO_WM_UNIT_PRESET_TEXT" val="单击此处添加标题"/>
  <p:tag name="KSO_WM_UNIT_FILL_TYPE" val="3"/>
  <p:tag name="KSO_WM_UNIT_TEXT_FILL_FORE_SCHEMECOLOR_INDEX" val="1"/>
  <p:tag name="KSO_WM_UNIT_TEXT_FILL_TYPE" val="1"/>
  <p:tag name="KSO_WM_UNIT_USESOURCEFORMAT_APPLY" val="1"/>
</p:tagLst>
</file>

<file path=ppt/tags/tag8.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3*l_h_i*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3*l_h_i*1_4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3*l_h_a*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VALUE" val="26"/>
  <p:tag name="KSO_WM_UNIT_PRESET_TEXT" val="单击此处添加标题"/>
  <p:tag name="KSO_WM_UNIT_FILL_TYPE" val="3"/>
  <p:tag name="KSO_WM_UNIT_TEXT_FILL_FORE_SCHEMECOLOR_INDEX" val="1"/>
  <p:tag name="KSO_WM_UNIT_TEXT_FILL_TYPE" val="1"/>
  <p:tag name="KSO_WM_UNIT_USESOURCEFORMAT_APPLY"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3*l_h_a*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VALUE" val="26"/>
  <p:tag name="KSO_WM_UNIT_PRESET_TEXT" val="单击此处添加标题"/>
  <p:tag name="KSO_WM_UNIT_FILL_TYPE" val="3"/>
  <p:tag name="KSO_WM_UNIT_TEXT_FILL_FORE_SCHEMECOLOR_INDEX" val="1"/>
  <p:tag name="KSO_WM_UNIT_TEXT_FILL_TYPE" val="1"/>
  <p:tag name="KSO_WM_UNIT_USESOURCEFORMAT_APPLY"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3*l_h_i*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3*l_h_i*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left&quot;:-40.06960172397889,&quot;top&quot;:37.9723224934255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86.xml><?xml version="1.0" encoding="utf-8"?>
<p:tagLst xmlns:p="http://schemas.openxmlformats.org/presentationml/2006/main">
  <p:tag name="KSO_WM_BEAUTIFY_FLAG" val="#wm#"/>
  <p:tag name="KSO_WM_TEMPLATE_CATEGORY" val="diagram"/>
  <p:tag name="KSO_WM_TEMPLATE_INDEX" val="20233143"/>
  <p:tag name="KSO_WM_SLIDE_ID" val="diagram20233143_3"/>
  <p:tag name="KSO_WM_TEMPLATE_SUBCATEGORY" val="0"/>
  <p:tag name="KSO_WM_TEMPLATE_MASTER_TYPE" val="0"/>
  <p:tag name="KSO_WM_TEMPLATE_COLOR_TYPE" val="0"/>
  <p:tag name="KSO_WM_SLIDE_ITEM_CNT" val="4"/>
  <p:tag name="KSO_WM_SLIDE_INDEX" val="3"/>
  <p:tag name="KSO_WM_DIAGRAM_GROUP_CODE" val="l1-1"/>
  <p:tag name="KSO_WM_SLIDE_DIAGTYPE" val="l"/>
  <p:tag name="KSO_WM_TAG_VERSION" val="3.0"/>
  <p:tag name="KSO_WM_SLIDE_LAYOUT" val="a_l"/>
  <p:tag name="KSO_WM_SLIDE_LAYOUT_CNT" val="1_1"/>
  <p:tag name="KSO_WM_SLIDE_TYPE" val="text"/>
  <p:tag name="KSO_WM_SLIDE_SUBTYPE" val="diag"/>
  <p:tag name="KSO_WM_SLIDE_SIZE" val="759.375*370.283"/>
  <p:tag name="KSO_WM_SLIDE_POSITION" val="100.5*127.023"/>
</p:tagLst>
</file>

<file path=ppt/tags/tag87.xml><?xml version="1.0" encoding="utf-8"?>
<p:tagLst xmlns:p="http://schemas.openxmlformats.org/presentationml/2006/main">
  <p:tag name="KSO_WM_UNIT_PLACING_PICTURE_USER_VIEWPORT" val="{&quot;height&quot;:4279,&quot;width&quot;:6418}"/>
  <p:tag name="KSO_WM_UNIT_PLACING_PICTURE_USER_RELATIVERECTANGLE" val="{&quot;bottom&quot;:0,&quot;left&quot;:0,&quot;right&quot;:0,&quot;top&quot;:0}"/>
  <p:tag name="KSO_WM_UNIT_PLACING_PICTURE_COLLAGE_RELATIVERECTANGLE" val="{&quot;height&quot;:1623.5751763008398,&quot;width&quot;:3741.222091284655}"/>
  <p:tag name="KSO_WM_UNIT_PLACING_PICTURE_COLLAGE_VIEWPORT" val="{&quot;height&quot;:1376.3333333333333,&quot;width&quot;:3171.5}"/>
  <p:tag name="KSO_WM_UNIT_PLACING_PICTURE_INFO" val="{&quot;code&quot;:&quot;BCa[1]&quot;,&quot;full_picture&quot;:false,&quot;last_crop_picture&quot;:&quot;BCa[1]&quot;,&quot;scheme&quot;:&quot;5-1&quot;,&quot;spacing&quot;:5}"/>
  <p:tag name="KSO_WM_UNIT_PLACING_PICTURE" val="202003.948"/>
  <p:tag name="KSO_WM_UNIT_ID" val=""/>
</p:tagLst>
</file>

<file path=ppt/tags/tag88.xml><?xml version="1.0" encoding="utf-8"?>
<p:tagLst xmlns:p="http://schemas.openxmlformats.org/presentationml/2006/main">
  <p:tag name="KSO_WM_UNIT_PLACING_PICTURE" val="202003.948"/>
  <p:tag name="KSO_WM_UNIT_ID" val=""/>
  <p:tag name="KSO_WM_UNIT_PLACING_PICTURE_USER_RELATIVERECTANGLE" val="{&quot;bottom&quot;:0,&quot;left&quot;:0,&quot;right&quot;:0,&quot;top&quot;:0}"/>
  <p:tag name="KSO_WM_UNIT_PLACING_PICTURE_COLLAGE_RELATIVERECTANGLE" val="{&quot;height&quot;:2479.5991915120117,&quot;width&quot;:3741.222091284655}"/>
  <p:tag name="KSO_WM_UNIT_PLACING_PICTURE_COLLAGE_VIEWPORT" val="{&quot;height&quot;:2102,&quot;width&quot;:3171.5}"/>
  <p:tag name="KSO_WM_UNIT_PLACING_PICTURE_INFO" val="{&quot;code&quot;:&quot;BCa[1]&quot;,&quot;full_picture&quot;:false,&quot;last_crop_picture&quot;:&quot;BCa[1]&quot;,&quot;scheme&quot;:&quot;5-1&quot;,&quot;spacing&quot;:5}"/>
</p:tagLst>
</file>

<file path=ppt/tags/tag89.xml><?xml version="1.0" encoding="utf-8"?>
<p:tagLst xmlns:p="http://schemas.openxmlformats.org/presentationml/2006/main">
  <p:tag name="KSO_WM_UNIT_PLACING_PICTURE" val="202003.948"/>
  <p:tag name="KSO_WM_UNIT_ID" val=""/>
  <p:tag name="KSO_WM_UNIT_PLACING_PICTURE_USER_RELATIVERECTANGLE" val="{&quot;bottom&quot;:0,&quot;left&quot;:0,&quot;right&quot;:0,&quot;top&quot;:0}"/>
  <p:tag name="KSO_WM_UNIT_PLACING_PICTURE_COLLAGE_RELATIVERECTANGLE" val="{&quot;height&quot;:2479.5991915120117,&quot;width&quot;:3741.222091284655}"/>
  <p:tag name="KSO_WM_UNIT_PLACING_PICTURE_COLLAGE_VIEWPORT" val="{&quot;height&quot;:2102,&quot;width&quot;:3171.5}"/>
  <p:tag name="KSO_WM_UNIT_PLACING_PICTURE_INFO" val="{&quot;code&quot;:&quot;BCa[1]&quot;,&quot;full_picture&quot;:false,&quot;last_crop_picture&quot;:&quot;BCa[1]&quot;,&quot;scheme&quot;:&quot;5-1&quot;,&quot;spacing&quot;:5}"/>
</p:tagLst>
</file>

<file path=ppt/tags/tag9.xml><?xml version="1.0" encoding="utf-8"?>
<p:tagLst xmlns:p="http://schemas.openxmlformats.org/presentationml/2006/main">
  <p:tag name="KSO_WM_DIAGRAM_VIRTUALLY_FRAME" val="{&quot;height&quot;:252.44125984251968,&quot;left&quot;:408.39574803149605,&quot;top&quot;:74.7492125984252,&quot;width&quot;:242.712125984252}"/>
</p:tagLst>
</file>

<file path=ppt/tags/tag90.xml><?xml version="1.0" encoding="utf-8"?>
<p:tagLst xmlns:p="http://schemas.openxmlformats.org/presentationml/2006/main">
  <p:tag name="KSO_WM_UNIT_PLACING_PICTURE" val="202003.948"/>
  <p:tag name="KSO_WM_UNIT_ID" val=""/>
  <p:tag name="KSO_WM_UNIT_PLACING_PICTURE_USER_RELATIVERECTANGLE" val="{&quot;bottom&quot;:0,&quot;left&quot;:0,&quot;right&quot;:0,&quot;top&quot;:0}"/>
  <p:tag name="KSO_WM_UNIT_PLACING_PICTURE_COLLAGE_RELATIVERECTANGLE" val="{&quot;height&quot;:1623.5751763008398,&quot;width&quot;:3741.222091284655}"/>
  <p:tag name="KSO_WM_UNIT_PLACING_PICTURE_COLLAGE_VIEWPORT" val="{&quot;height&quot;:1376.3333333333333,&quot;width&quot;:3171.5}"/>
  <p:tag name="KSO_WM_UNIT_PLACING_PICTURE_INFO" val="{&quot;code&quot;:&quot;BCa[1]&quot;,&quot;full_picture&quot;:false,&quot;last_crop_picture&quot;:&quot;BCa[1]&quot;,&quot;scheme&quot;:&quot;5-1&quot;,&quot;spacing&quot;:5}"/>
</p:tagLst>
</file>

<file path=ppt/tags/tag91.xml><?xml version="1.0" encoding="utf-8"?>
<p:tagLst xmlns:p="http://schemas.openxmlformats.org/presentationml/2006/main">
  <p:tag name="KSO_WM_UNIT_PLACING_PICTURE" val="202003.948"/>
  <p:tag name="KSO_WM_UNIT_ID" val=""/>
  <p:tag name="KSO_WM_UNIT_PLACING_PICTURE_USER_RELATIVERECTANGLE" val="{&quot;bottom&quot;:0,&quot;left&quot;:0,&quot;right&quot;:0,&quot;top&quot;:0}"/>
  <p:tag name="KSO_WM_UNIT_PLACING_PICTURE_COLLAGE_RELATIVERECTANGLE" val="{&quot;height&quot;:1623.5751763008398,&quot;width&quot;:3741.222091284655}"/>
  <p:tag name="KSO_WM_UNIT_PLACING_PICTURE_COLLAGE_VIEWPORT" val="{&quot;height&quot;:1376.3333333333333,&quot;width&quot;:3171.5}"/>
  <p:tag name="KSO_WM_UNIT_PLACING_PICTURE_INFO" val="{&quot;code&quot;:&quot;BCa[1]&quot;,&quot;full_picture&quot;:false,&quot;last_crop_picture&quot;:&quot;BCa[1]&quot;,&quot;scheme&quot;:&quot;5-1&quot;,&quot;spacing&quot;:5}"/>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6_2*m_h_a*1_1_1"/>
  <p:tag name="KSO_WM_TEMPLATE_CATEGORY" val="diagram"/>
  <p:tag name="KSO_WM_TEMPLATE_INDEX" val="20231066"/>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73.29998779296875,&quot;left&quot;:-59.21682250015383,&quot;top&quot;:20.731265946035272,&quot;width&quot;:844.1839599609375}"/>
  <p:tag name="KSO_WM_DIAGRAM_COLOR_MATCH_VALUE" val="{&quot;shape&quot;:{&quot;fill&quot;:{&quot;gradient&quot;:[{&quot;brightness&quot;:0.4000000059604645,&quot;colorType&quot;:1,&quot;foreColorIndex&quot;:5,&quot;pos&quot;:0.8999999761581421,&quot;transparency&quot;:0},{&quot;brightness&quot;:0,&quot;colorType&quot;:1,&quot;foreColorIndex&quot;:5,&quot;pos&quot;:0,&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项标题"/>
  <p:tag name="KSO_WM_UNIT_FILL_TYPE" val="3"/>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6_2*m_h_a*1_2_1"/>
  <p:tag name="KSO_WM_TEMPLATE_CATEGORY" val="diagram"/>
  <p:tag name="KSO_WM_TEMPLATE_INDEX" val="20231066"/>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73.29998779296875,&quot;left&quot;:-59.21682250015383,&quot;top&quot;:20.731265946035272,&quot;width&quot;:844.1839599609375}"/>
  <p:tag name="KSO_WM_DIAGRAM_COLOR_MATCH_VALUE" val="{&quot;shape&quot;:{&quot;fill&quot;:{&quot;gradient&quot;:[{&quot;brightness&quot;:0.4000000059604645,&quot;colorType&quot;:1,&quot;foreColorIndex&quot;:6,&quot;pos&quot;:0.8999999761581421,&quot;transparency&quot;:0},{&quot;brightness&quot;:0,&quot;colorType&quot;:1,&quot;foreColorIndex&quot;:6,&quot;pos&quot;:0,&quot;transparency&quot;:0}],&quot;type&quot;:3},&quot;glow&quot;:{&quot;colorType&quot;:0},&quot;line&quot;:{&quot;type&quot;:0},&quot;shadow&quot;:{&quot;brightness&quot;:0,&quot;colorType&quot;:1,&quot;foreColorIndex&quot;:6,&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项标题"/>
  <p:tag name="KSO_WM_UNIT_FILL_TYPE" val="3"/>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6_2*m_h_i*1_2_1"/>
  <p:tag name="KSO_WM_TEMPLATE_CATEGORY" val="diagram"/>
  <p:tag name="KSO_WM_TEMPLATE_INDEX" val="20231066"/>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373.29998779296875,&quot;left&quot;:-59.21682250015383,&quot;top&quot;:20.731265946035272,&quot;width&quot;:844.183959960937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6_2*m_h_i*1_3_1"/>
  <p:tag name="KSO_WM_TEMPLATE_CATEGORY" val="diagram"/>
  <p:tag name="KSO_WM_TEMPLATE_INDEX" val="20231066"/>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373.29998779296875,&quot;left&quot;:-59.21682250015383,&quot;top&quot;:20.731265946035272,&quot;width&quot;:844.1839599609375}"/>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7"/>
  <p:tag name="KSO_WM_UNIT_FILL_FORE_SCHEMECOLOR_INDEX_BRIGHTNESS" val="0"/>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6_2*m_h_a*1_3_1"/>
  <p:tag name="KSO_WM_TEMPLATE_CATEGORY" val="diagram"/>
  <p:tag name="KSO_WM_TEMPLATE_INDEX" val="20231066"/>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7"/>
  <p:tag name="KSO_WM_DIAGRAM_MAX_ITEMCNT" val="6"/>
  <p:tag name="KSO_WM_DIAGRAM_MIN_ITEMCNT" val="2"/>
  <p:tag name="KSO_WM_DIAGRAM_VIRTUALLY_FRAME" val="{&quot;height&quot;:373.29998779296875,&quot;left&quot;:-59.21682250015383,&quot;top&quot;:20.731265946035272,&quot;width&quot;:844.1839599609375}"/>
  <p:tag name="KSO_WM_DIAGRAM_COLOR_MATCH_VALUE" val="{&quot;shape&quot;:{&quot;fill&quot;:{&quot;gradient&quot;:[{&quot;brightness&quot;:0.4000000059604645,&quot;colorType&quot;:1,&quot;foreColorIndex&quot;:7,&quot;pos&quot;:0,&quot;transparency&quot;:0},{&quot;brightness&quot;:0,&quot;colorType&quot;:1,&quot;foreColorIndex&quot;:7,&quot;pos&quot;:0.75,&quot;transparency&quot;:0}],&quot;type&quot;:3},&quot;glow&quot;:{&quot;colorType&quot;:0},&quot;line&quot;:{&quot;type&quot;:0},&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项标题"/>
  <p:tag name="KSO_WM_UNIT_FILL_TYPE" val="3"/>
</p:tagLst>
</file>

<file path=ppt/tags/tag97.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ID" val="diagram20231066_2*m_h_f*1_1_1"/>
  <p:tag name="KSO_WM_TEMPLATE_CATEGORY" val="diagram"/>
  <p:tag name="KSO_WM_TEMPLATE_INDEX" val="20231066"/>
  <p:tag name="KSO_WM_UNIT_LAYERLEVEL" val="1_1_1"/>
  <p:tag name="KSO_WM_TAG_VERSION" val="3.0"/>
  <p:tag name="KSO_WM_DIAGRAM_GROUP_CODE" val="m1-1"/>
  <p:tag name="KSO_WM_DIAGRAM_VERSION" val="3"/>
  <p:tag name="KSO_WM_DIAGRAM_COLOR_TRICK" val="4"/>
  <p:tag name="KSO_WM_DIAGRAM_COLOR_TEXT_CAN_REMOVE" val="n"/>
  <p:tag name="KSO_WM_DIAGRAM_MAX_ITEMCNT" val="6"/>
  <p:tag name="KSO_WM_DIAGRAM_MIN_ITEMCNT" val="2"/>
  <p:tag name="KSO_WM_DIAGRAM_VIRTUALLY_FRAME" val="{&quot;height&quot;:373.29998779296875,&quot;left&quot;:-59.21682250015383,&quot;top&quot;:20.731265946035272,&quot;width&quot;:844.1839599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您文本具体的内容和阐述的观点"/>
  <p:tag name="KSO_WM_UNIT_TEXT_FILL_FORE_SCHEMECOLOR_INDEX" val="1"/>
  <p:tag name="KSO_WM_UNIT_TEXT_FILL_TYPE" val="1"/>
</p:tagLst>
</file>

<file path=ppt/tags/tag98.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ID" val="diagram20231066_2*m_h_f*1_1_1"/>
  <p:tag name="KSO_WM_TEMPLATE_CATEGORY" val="diagram"/>
  <p:tag name="KSO_WM_TEMPLATE_INDEX" val="20231066"/>
  <p:tag name="KSO_WM_UNIT_LAYERLEVEL" val="1_1_1"/>
  <p:tag name="KSO_WM_TAG_VERSION" val="3.0"/>
  <p:tag name="KSO_WM_DIAGRAM_GROUP_CODE" val="m1-1"/>
  <p:tag name="KSO_WM_DIAGRAM_VERSION" val="3"/>
  <p:tag name="KSO_WM_DIAGRAM_COLOR_TRICK" val="4"/>
  <p:tag name="KSO_WM_DIAGRAM_COLOR_TEXT_CAN_REMOVE" val="n"/>
  <p:tag name="KSO_WM_DIAGRAM_MAX_ITEMCNT" val="6"/>
  <p:tag name="KSO_WM_DIAGRAM_MIN_ITEMCNT" val="2"/>
  <p:tag name="KSO_WM_DIAGRAM_VIRTUALLY_FRAME" val="{&quot;height&quot;:373.29998779296875,&quot;left&quot;:-59.21682250015383,&quot;top&quot;:20.731265946035272,&quot;width&quot;:844.1839599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您文本具体的内容和阐述的观点"/>
  <p:tag name="KSO_WM_UNIT_TEXT_FILL_FORE_SCHEMECOLOR_INDEX" val="1"/>
  <p:tag name="KSO_WM_UNIT_TEXT_FILL_TYPE" val="1"/>
</p:tagLst>
</file>

<file path=ppt/tags/tag99.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ID" val="diagram20231066_2*m_h_f*1_1_1"/>
  <p:tag name="KSO_WM_TEMPLATE_CATEGORY" val="diagram"/>
  <p:tag name="KSO_WM_TEMPLATE_INDEX" val="20231066"/>
  <p:tag name="KSO_WM_UNIT_LAYERLEVEL" val="1_1_1"/>
  <p:tag name="KSO_WM_TAG_VERSION" val="3.0"/>
  <p:tag name="KSO_WM_DIAGRAM_GROUP_CODE" val="m1-1"/>
  <p:tag name="KSO_WM_DIAGRAM_VERSION" val="3"/>
  <p:tag name="KSO_WM_DIAGRAM_COLOR_TRICK" val="4"/>
  <p:tag name="KSO_WM_DIAGRAM_COLOR_TEXT_CAN_REMOVE" val="n"/>
  <p:tag name="KSO_WM_DIAGRAM_MAX_ITEMCNT" val="6"/>
  <p:tag name="KSO_WM_DIAGRAM_MIN_ITEMCNT" val="2"/>
  <p:tag name="KSO_WM_DIAGRAM_VIRTUALLY_FRAME" val="{&quot;height&quot;:373.29998779296875,&quot;left&quot;:-59.21682250015383,&quot;top&quot;:20.731265946035272,&quot;width&quot;:844.1839599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您文本具体的内容和阐述的观点"/>
  <p:tag name="KSO_WM_UNIT_TEXT_FILL_FORE_SCHEMECOLOR_INDEX" val="1"/>
  <p:tag name="KSO_WM_UNIT_TEXT_FILL_TYPE" val="1"/>
</p:tagLst>
</file>

<file path=ppt/theme/theme1.xml><?xml version="1.0" encoding="utf-8"?>
<a:theme xmlns:a="http://schemas.openxmlformats.org/drawingml/2006/main" name="Office 主题​​">
  <a:themeElements>
    <a:clrScheme name="自定义 977">
      <a:dk1>
        <a:sysClr val="windowText" lastClr="000000"/>
      </a:dk1>
      <a:lt1>
        <a:sysClr val="window" lastClr="FFFFFF"/>
      </a:lt1>
      <a:dk2>
        <a:srgbClr val="000000"/>
      </a:dk2>
      <a:lt2>
        <a:srgbClr val="F8F8F8"/>
      </a:lt2>
      <a:accent1>
        <a:srgbClr val="F4C68C"/>
      </a:accent1>
      <a:accent2>
        <a:srgbClr val="E6C35D"/>
      </a:accent2>
      <a:accent3>
        <a:srgbClr val="3F3F3F"/>
      </a:accent3>
      <a:accent4>
        <a:srgbClr val="595959"/>
      </a:accent4>
      <a:accent5>
        <a:srgbClr val="5F5F5F"/>
      </a:accent5>
      <a:accent6>
        <a:srgbClr val="4D4D4D"/>
      </a:accent6>
      <a:hlink>
        <a:srgbClr val="000000"/>
      </a:hlink>
      <a:folHlink>
        <a:srgbClr val="919191"/>
      </a:folHlink>
    </a:clrScheme>
    <a:fontScheme name="思源黑体 CN Heavy">
      <a:majorFont>
        <a:latin typeface="思源黑体 CN Normal"/>
        <a:ea typeface="思源黑体 CN Heavy"/>
        <a:cs typeface=""/>
      </a:majorFont>
      <a:minorFont>
        <a:latin typeface="思源黑体 CN Normal"/>
        <a:ea typeface="思源黑体 CN Norm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Normal"/>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Normal"/>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3416</Words>
  <Application>WPS 演示</Application>
  <PresentationFormat>全屏显示(16:9)</PresentationFormat>
  <Paragraphs>369</Paragraphs>
  <Slides>21</Slides>
  <Notes>0</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Arial</vt:lpstr>
      <vt:lpstr>宋体</vt:lpstr>
      <vt:lpstr>Wingdings</vt:lpstr>
      <vt:lpstr>思源黑体 CN Normal</vt:lpstr>
      <vt:lpstr>汉仪雅酷黑 65W</vt:lpstr>
      <vt:lpstr>黑体</vt:lpstr>
      <vt:lpstr>思源黑体 CN Heavy</vt:lpstr>
      <vt:lpstr>Oswald</vt:lpstr>
      <vt:lpstr>Segoe Print</vt:lpstr>
      <vt:lpstr>等线</vt:lpstr>
      <vt:lpstr>Aharoni</vt:lpstr>
      <vt:lpstr>Yu Gothic UI Semibold</vt:lpstr>
      <vt:lpstr>MiSans Normal</vt:lpstr>
      <vt:lpstr>HarmonyOS Sans SC Medium</vt:lpstr>
      <vt:lpstr>汉仪旗黑-50S</vt:lpstr>
      <vt:lpstr>微软雅黑</vt:lpstr>
      <vt:lpstr>Arial Unicode MS</vt:lpstr>
      <vt:lpstr>Office 主题​​</vt:lpstr>
      <vt:lpstr>PowerPoint 演示文稿</vt:lpstr>
      <vt:lpstr>PowerPoint 演示文稿</vt:lpstr>
      <vt:lpstr>PowerPoint 演示文稿</vt:lpstr>
      <vt:lpstr>校园乒乓球发展优势</vt:lpstr>
      <vt:lpstr>传统校园乒乓球发展痛点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CharlieBU</cp:lastModifiedBy>
  <cp:revision>134</cp:revision>
  <dcterms:created xsi:type="dcterms:W3CDTF">2022-02-25T07:15:00Z</dcterms:created>
  <dcterms:modified xsi:type="dcterms:W3CDTF">2024-09-01T10:41:53Z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4B1614A715954B08839BA2159A9970AB_12</vt:lpwstr>
  </property>
  <property fmtid="{D5CDD505-2E9C-101B-9397-08002B2CF9AE}" pid="3" name="KSOProductBuildVer">
    <vt:lpwstr>2052-12.1.0.17827</vt:lpwstr>
  </property>
  <property fmtid="{D5CDD505-2E9C-101B-9397-08002B2CF9AE}" pid="4" name="KSOTemplateUUID">
    <vt:lpwstr>v1.0_mb_02ViYle247Au0inuxn18yg==</vt:lpwstr>
  </property>
</Properties>
</file>